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av" ContentType="audio/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20"/>
  </p:notesMasterIdLst>
  <p:sldIdLst>
    <p:sldId id="256" r:id="rId2"/>
    <p:sldId id="257" r:id="rId3"/>
    <p:sldId id="258" r:id="rId4"/>
    <p:sldId id="287" r:id="rId5"/>
    <p:sldId id="259" r:id="rId6"/>
    <p:sldId id="291" r:id="rId7"/>
    <p:sldId id="292" r:id="rId8"/>
    <p:sldId id="272" r:id="rId9"/>
    <p:sldId id="266" r:id="rId10"/>
    <p:sldId id="285" r:id="rId11"/>
    <p:sldId id="286" r:id="rId12"/>
    <p:sldId id="280" r:id="rId13"/>
    <p:sldId id="268" r:id="rId14"/>
    <p:sldId id="274" r:id="rId15"/>
    <p:sldId id="278" r:id="rId16"/>
    <p:sldId id="289" r:id="rId17"/>
    <p:sldId id="282" r:id="rId18"/>
    <p:sldId id="264"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2550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478" autoAdjust="0"/>
    <p:restoredTop sz="94718" autoAdjust="0"/>
  </p:normalViewPr>
  <p:slideViewPr>
    <p:cSldViewPr>
      <p:cViewPr varScale="1">
        <p:scale>
          <a:sx n="87" d="100"/>
          <a:sy n="87" d="100"/>
        </p:scale>
        <p:origin x="978" y="72"/>
      </p:cViewPr>
      <p:guideLst>
        <p:guide orient="horz" pos="2160"/>
        <p:guide pos="2880"/>
      </p:guideLst>
    </p:cSldViewPr>
  </p:slideViewPr>
  <p:outlineViewPr>
    <p:cViewPr>
      <p:scale>
        <a:sx n="33" d="100"/>
        <a:sy n="33" d="100"/>
      </p:scale>
      <p:origin x="252"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6" d="100"/>
          <a:sy n="56" d="100"/>
        </p:scale>
        <p:origin x="-2826" y="-10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8878F91-84B4-4712-8BC4-A069EE4CA324}" type="datetimeFigureOut">
              <a:rPr lang="en-GB" smtClean="0"/>
              <a:pPr/>
              <a:t>06/03/2014</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F913EC5-D9B8-472C-917E-D8264625EF06}" type="slidenum">
              <a:rPr lang="en-GB" smtClean="0"/>
              <a:pPr/>
              <a:t>‹#›</a:t>
            </a:fld>
            <a:endParaRPr lang="en-GB"/>
          </a:p>
        </p:txBody>
      </p:sp>
    </p:spTree>
    <p:extLst>
      <p:ext uri="{BB962C8B-B14F-4D97-AF65-F5344CB8AC3E}">
        <p14:creationId xmlns:p14="http://schemas.microsoft.com/office/powerpoint/2010/main" val="7925041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7F913EC5-D9B8-472C-917E-D8264625EF06}" type="slidenum">
              <a:rPr lang="en-GB" smtClean="0"/>
              <a:pPr/>
              <a:t>1</a:t>
            </a:fld>
            <a:endParaRPr lang="en-GB"/>
          </a:p>
        </p:txBody>
      </p:sp>
    </p:spTree>
    <p:extLst>
      <p:ext uri="{BB962C8B-B14F-4D97-AF65-F5344CB8AC3E}">
        <p14:creationId xmlns:p14="http://schemas.microsoft.com/office/powerpoint/2010/main" val="348052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p:spPr>
      </p:sp>
      <p:sp>
        <p:nvSpPr>
          <p:cNvPr id="2355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buFontTx/>
              <a:buChar char="•"/>
            </a:pPr>
            <a:r>
              <a:rPr lang="en-GB" b="1" dirty="0" smtClean="0"/>
              <a:t>Stress that this question is not merely a ‘hunt’ for language devices. Students still need to be showing a sound understanding of the articles, and can talk about the kind of language used (e.g. positive / negative, formal / informal, descriptive / factual, serious / humorous, dramatic / neutral etc.</a:t>
            </a:r>
            <a:endParaRPr lang="en-GB" dirty="0" smtClean="0"/>
          </a:p>
        </p:txBody>
      </p:sp>
      <p:sp>
        <p:nvSpPr>
          <p:cNvPr id="1741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FD3D432-A790-4500-B1AD-0CAE165FE07C}" type="slidenum">
              <a:rPr lang="en-GB" smtClean="0"/>
              <a:pPr fontAlgn="base">
                <a:spcBef>
                  <a:spcPct val="0"/>
                </a:spcBef>
                <a:spcAft>
                  <a:spcPct val="0"/>
                </a:spcAft>
                <a:defRPr/>
              </a:pPr>
              <a:t>9</a:t>
            </a:fld>
            <a:endParaRPr lang="en-GB" dirty="0" smtClean="0"/>
          </a:p>
        </p:txBody>
      </p:sp>
    </p:spTree>
    <p:extLst>
      <p:ext uri="{BB962C8B-B14F-4D97-AF65-F5344CB8AC3E}">
        <p14:creationId xmlns:p14="http://schemas.microsoft.com/office/powerpoint/2010/main" val="8889514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bwMode="auto">
          <a:noFill/>
          <a:ln>
            <a:solidFill>
              <a:srgbClr val="000000"/>
            </a:solidFill>
            <a:miter lim="800000"/>
            <a:headEnd/>
            <a:tailEnd/>
          </a:ln>
        </p:spPr>
      </p:sp>
      <p:sp>
        <p:nvSpPr>
          <p:cNvPr id="24579" name="Notes Placeholder 2"/>
          <p:cNvSpPr>
            <a:spLocks noGrp="1"/>
          </p:cNvSpPr>
          <p:nvPr>
            <p:ph type="body" idx="1"/>
          </p:nvPr>
        </p:nvSpPr>
        <p:spPr bwMode="auto">
          <a:noFill/>
        </p:spPr>
        <p:txBody>
          <a:bodyPr wrap="square" numCol="1" anchor="t" anchorCtr="0" compatLnSpc="1">
            <a:prstTxWarp prst="textNoShape">
              <a:avLst/>
            </a:prstTxWarp>
          </a:bodyPr>
          <a:lstStyle/>
          <a:p>
            <a:pPr lvl="8" eaLnBrk="1" hangingPunct="1">
              <a:spcBef>
                <a:spcPct val="0"/>
              </a:spcBef>
              <a:buFontTx/>
              <a:buNone/>
            </a:pPr>
            <a:endParaRPr lang="en-GB" dirty="0" smtClean="0"/>
          </a:p>
        </p:txBody>
      </p:sp>
      <p:sp>
        <p:nvSpPr>
          <p:cNvPr id="1741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D478137-9E45-44E6-A9CB-4E650F67D85A}" type="slidenum">
              <a:rPr lang="en-GB" smtClean="0"/>
              <a:pPr fontAlgn="base">
                <a:spcBef>
                  <a:spcPct val="0"/>
                </a:spcBef>
                <a:spcAft>
                  <a:spcPct val="0"/>
                </a:spcAft>
                <a:defRPr/>
              </a:pPr>
              <a:t>10</a:t>
            </a:fld>
            <a:endParaRPr lang="en-GB" dirty="0" smtClean="0"/>
          </a:p>
        </p:txBody>
      </p:sp>
    </p:spTree>
    <p:extLst>
      <p:ext uri="{BB962C8B-B14F-4D97-AF65-F5344CB8AC3E}">
        <p14:creationId xmlns:p14="http://schemas.microsoft.com/office/powerpoint/2010/main" val="42003430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C1717FA5-814F-461D-8F52-8004D1D22530}" type="slidenum">
              <a:rPr lang="en-GB" smtClean="0"/>
              <a:pPr/>
              <a:t>14</a:t>
            </a:fld>
            <a:endParaRPr lang="en-GB"/>
          </a:p>
        </p:txBody>
      </p:sp>
    </p:spTree>
    <p:extLst>
      <p:ext uri="{BB962C8B-B14F-4D97-AF65-F5344CB8AC3E}">
        <p14:creationId xmlns:p14="http://schemas.microsoft.com/office/powerpoint/2010/main" val="22534765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ounded Rectangle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en-US" smtClean="0"/>
              <a:t>Click to edit Master title style</a:t>
            </a:r>
            <a:endParaRPr kumimoji="0" lang="en-US"/>
          </a:p>
        </p:txBody>
      </p:sp>
      <p:sp>
        <p:nvSpPr>
          <p:cNvPr id="20" name="Subtitle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9" name="Date Placeholder 18"/>
          <p:cNvSpPr>
            <a:spLocks noGrp="1"/>
          </p:cNvSpPr>
          <p:nvPr>
            <p:ph type="dt" sz="half" idx="10"/>
          </p:nvPr>
        </p:nvSpPr>
        <p:spPr/>
        <p:txBody>
          <a:bodyPr/>
          <a:lstStyle>
            <a:extLst/>
          </a:lstStyle>
          <a:p>
            <a:fld id="{31FF6B6E-65C4-421B-8B46-57DCCD8C2DA2}" type="datetimeFigureOut">
              <a:rPr lang="en-GB" smtClean="0"/>
              <a:pPr/>
              <a:t>06/03/2014</a:t>
            </a:fld>
            <a:endParaRPr lang="en-GB"/>
          </a:p>
        </p:txBody>
      </p:sp>
      <p:sp>
        <p:nvSpPr>
          <p:cNvPr id="8" name="Footer Placeholder 7"/>
          <p:cNvSpPr>
            <a:spLocks noGrp="1"/>
          </p:cNvSpPr>
          <p:nvPr>
            <p:ph type="ftr" sz="quarter" idx="11"/>
          </p:nvPr>
        </p:nvSpPr>
        <p:spPr/>
        <p:txBody>
          <a:bodyPr/>
          <a:lstStyle>
            <a:extLst/>
          </a:lstStyle>
          <a:p>
            <a:endParaRPr lang="en-GB"/>
          </a:p>
        </p:txBody>
      </p:sp>
      <p:sp>
        <p:nvSpPr>
          <p:cNvPr id="11" name="Slide Number Placeholder 10"/>
          <p:cNvSpPr>
            <a:spLocks noGrp="1"/>
          </p:cNvSpPr>
          <p:nvPr>
            <p:ph type="sldNum" sz="quarter" idx="12"/>
          </p:nvPr>
        </p:nvSpPr>
        <p:spPr/>
        <p:txBody>
          <a:bodyPr/>
          <a:lstStyle>
            <a:extLst/>
          </a:lstStyle>
          <a:p>
            <a:fld id="{07F22270-4D14-4E43-86A0-5083263D5099}"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02920" y="530352"/>
            <a:ext cx="8183880" cy="4187952"/>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31FF6B6E-65C4-421B-8B46-57DCCD8C2DA2}" type="datetimeFigureOut">
              <a:rPr lang="en-GB" smtClean="0"/>
              <a:pPr/>
              <a:t>06/03/2014</a:t>
            </a:fld>
            <a:endParaRPr lang="en-GB"/>
          </a:p>
        </p:txBody>
      </p:sp>
      <p:sp>
        <p:nvSpPr>
          <p:cNvPr id="5" name="Footer Placeholder 4"/>
          <p:cNvSpPr>
            <a:spLocks noGrp="1"/>
          </p:cNvSpPr>
          <p:nvPr>
            <p:ph type="ftr" sz="quarter" idx="11"/>
          </p:nvPr>
        </p:nvSpPr>
        <p:spPr/>
        <p:txBody>
          <a:bodyPr/>
          <a:lstStyle>
            <a:extLst/>
          </a:lstStyle>
          <a:p>
            <a:endParaRPr lang="en-GB"/>
          </a:p>
        </p:txBody>
      </p:sp>
      <p:sp>
        <p:nvSpPr>
          <p:cNvPr id="6" name="Slide Number Placeholder 5"/>
          <p:cNvSpPr>
            <a:spLocks noGrp="1"/>
          </p:cNvSpPr>
          <p:nvPr>
            <p:ph type="sldNum" sz="quarter" idx="12"/>
          </p:nvPr>
        </p:nvSpPr>
        <p:spPr/>
        <p:txBody>
          <a:bodyPr/>
          <a:lstStyle>
            <a:extLst/>
          </a:lstStyle>
          <a:p>
            <a:fld id="{07F22270-4D14-4E43-86A0-5083263D5099}"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33404"/>
            <a:ext cx="1981200" cy="5257799"/>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33400" y="533402"/>
            <a:ext cx="5943600" cy="525780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31FF6B6E-65C4-421B-8B46-57DCCD8C2DA2}" type="datetimeFigureOut">
              <a:rPr lang="en-GB" smtClean="0"/>
              <a:pPr/>
              <a:t>06/03/2014</a:t>
            </a:fld>
            <a:endParaRPr lang="en-GB"/>
          </a:p>
        </p:txBody>
      </p:sp>
      <p:sp>
        <p:nvSpPr>
          <p:cNvPr id="5" name="Footer Placeholder 4"/>
          <p:cNvSpPr>
            <a:spLocks noGrp="1"/>
          </p:cNvSpPr>
          <p:nvPr>
            <p:ph type="ftr" sz="quarter" idx="11"/>
          </p:nvPr>
        </p:nvSpPr>
        <p:spPr/>
        <p:txBody>
          <a:bodyPr/>
          <a:lstStyle>
            <a:extLst/>
          </a:lstStyle>
          <a:p>
            <a:endParaRPr lang="en-GB"/>
          </a:p>
        </p:txBody>
      </p:sp>
      <p:sp>
        <p:nvSpPr>
          <p:cNvPr id="6" name="Slide Number Placeholder 5"/>
          <p:cNvSpPr>
            <a:spLocks noGrp="1"/>
          </p:cNvSpPr>
          <p:nvPr>
            <p:ph type="sldNum" sz="quarter" idx="12"/>
          </p:nvPr>
        </p:nvSpPr>
        <p:spPr/>
        <p:txBody>
          <a:bodyPr/>
          <a:lstStyle>
            <a:extLst/>
          </a:lstStyle>
          <a:p>
            <a:fld id="{07F22270-4D14-4E43-86A0-5083263D5099}"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a:xfrm>
            <a:off x="502920" y="530352"/>
            <a:ext cx="8183880" cy="4187952"/>
          </a:xfrm>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31FF6B6E-65C4-421B-8B46-57DCCD8C2DA2}" type="datetimeFigureOut">
              <a:rPr lang="en-GB" smtClean="0"/>
              <a:pPr/>
              <a:t>06/03/2014</a:t>
            </a:fld>
            <a:endParaRPr lang="en-GB"/>
          </a:p>
        </p:txBody>
      </p:sp>
      <p:sp>
        <p:nvSpPr>
          <p:cNvPr id="5" name="Footer Placeholder 4"/>
          <p:cNvSpPr>
            <a:spLocks noGrp="1"/>
          </p:cNvSpPr>
          <p:nvPr>
            <p:ph type="ftr" sz="quarter" idx="11"/>
          </p:nvPr>
        </p:nvSpPr>
        <p:spPr/>
        <p:txBody>
          <a:bodyPr/>
          <a:lstStyle>
            <a:extLst/>
          </a:lstStyle>
          <a:p>
            <a:endParaRPr lang="en-GB"/>
          </a:p>
        </p:txBody>
      </p:sp>
      <p:sp>
        <p:nvSpPr>
          <p:cNvPr id="6" name="Slide Number Placeholder 5"/>
          <p:cNvSpPr>
            <a:spLocks noGrp="1"/>
          </p:cNvSpPr>
          <p:nvPr>
            <p:ph type="sldNum" sz="quarter" idx="12"/>
          </p:nvPr>
        </p:nvSpPr>
        <p:spPr/>
        <p:txBody>
          <a:bodyPr/>
          <a:lstStyle>
            <a:extLst/>
          </a:lstStyle>
          <a:p>
            <a:fld id="{07F22270-4D14-4E43-86A0-5083263D5099}"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ed Rectangle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31FF6B6E-65C4-421B-8B46-57DCCD8C2DA2}" type="datetimeFigureOut">
              <a:rPr lang="en-GB" smtClean="0"/>
              <a:pPr/>
              <a:t>06/03/2014</a:t>
            </a:fld>
            <a:endParaRPr lang="en-GB"/>
          </a:p>
        </p:txBody>
      </p:sp>
      <p:sp>
        <p:nvSpPr>
          <p:cNvPr id="5" name="Footer Placeholder 4"/>
          <p:cNvSpPr>
            <a:spLocks noGrp="1"/>
          </p:cNvSpPr>
          <p:nvPr>
            <p:ph type="ftr" sz="quarter" idx="11"/>
          </p:nvPr>
        </p:nvSpPr>
        <p:spPr/>
        <p:txBody>
          <a:bodyPr/>
          <a:lstStyle>
            <a:extLst/>
          </a:lstStyle>
          <a:p>
            <a:endParaRPr lang="en-GB"/>
          </a:p>
        </p:txBody>
      </p:sp>
      <p:sp>
        <p:nvSpPr>
          <p:cNvPr id="6" name="Slide Number Placeholder 5"/>
          <p:cNvSpPr>
            <a:spLocks noGrp="1"/>
          </p:cNvSpPr>
          <p:nvPr>
            <p:ph type="sldNum" sz="quarter" idx="12"/>
          </p:nvPr>
        </p:nvSpPr>
        <p:spPr/>
        <p:txBody>
          <a:bodyPr/>
          <a:lstStyle>
            <a:extLst/>
          </a:lstStyle>
          <a:p>
            <a:fld id="{07F22270-4D14-4E43-86A0-5083263D5099}"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31FF6B6E-65C4-421B-8B46-57DCCD8C2DA2}" type="datetimeFigureOut">
              <a:rPr lang="en-GB" smtClean="0"/>
              <a:pPr/>
              <a:t>06/03/2014</a:t>
            </a:fld>
            <a:endParaRPr lang="en-GB"/>
          </a:p>
        </p:txBody>
      </p:sp>
      <p:sp>
        <p:nvSpPr>
          <p:cNvPr id="6" name="Footer Placeholder 5"/>
          <p:cNvSpPr>
            <a:spLocks noGrp="1"/>
          </p:cNvSpPr>
          <p:nvPr>
            <p:ph type="ftr" sz="quarter" idx="11"/>
          </p:nvPr>
        </p:nvSpPr>
        <p:spPr/>
        <p:txBody>
          <a:bodyPr/>
          <a:lstStyle>
            <a:extLst/>
          </a:lstStyle>
          <a:p>
            <a:endParaRPr lang="en-GB"/>
          </a:p>
        </p:txBody>
      </p:sp>
      <p:sp>
        <p:nvSpPr>
          <p:cNvPr id="7" name="Slide Number Placeholder 6"/>
          <p:cNvSpPr>
            <a:spLocks noGrp="1"/>
          </p:cNvSpPr>
          <p:nvPr>
            <p:ph type="sldNum" sz="quarter" idx="12"/>
          </p:nvPr>
        </p:nvSpPr>
        <p:spPr/>
        <p:txBody>
          <a:bodyPr/>
          <a:lstStyle>
            <a:extLst/>
          </a:lstStyle>
          <a:p>
            <a:fld id="{07F22270-4D14-4E43-86A0-5083263D5099}"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nchor="b"/>
          <a:lstStyle>
            <a:lvl1pPr>
              <a:defRPr b="1"/>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31FF6B6E-65C4-421B-8B46-57DCCD8C2DA2}" type="datetimeFigureOut">
              <a:rPr lang="en-GB" smtClean="0"/>
              <a:pPr/>
              <a:t>06/03/2014</a:t>
            </a:fld>
            <a:endParaRPr lang="en-GB"/>
          </a:p>
        </p:txBody>
      </p:sp>
      <p:sp>
        <p:nvSpPr>
          <p:cNvPr id="8" name="Footer Placeholder 7"/>
          <p:cNvSpPr>
            <a:spLocks noGrp="1"/>
          </p:cNvSpPr>
          <p:nvPr>
            <p:ph type="ftr" sz="quarter" idx="11"/>
          </p:nvPr>
        </p:nvSpPr>
        <p:spPr/>
        <p:txBody>
          <a:bodyPr/>
          <a:lstStyle>
            <a:extLst/>
          </a:lstStyle>
          <a:p>
            <a:endParaRPr lang="en-GB"/>
          </a:p>
        </p:txBody>
      </p:sp>
      <p:sp>
        <p:nvSpPr>
          <p:cNvPr id="9" name="Slide Number Placeholder 8"/>
          <p:cNvSpPr>
            <a:spLocks noGrp="1"/>
          </p:cNvSpPr>
          <p:nvPr>
            <p:ph type="sldNum" sz="quarter" idx="12"/>
          </p:nvPr>
        </p:nvSpPr>
        <p:spPr/>
        <p:txBody>
          <a:bodyPr/>
          <a:lstStyle>
            <a:extLst/>
          </a:lstStyle>
          <a:p>
            <a:fld id="{07F22270-4D14-4E43-86A0-5083263D5099}"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31FF6B6E-65C4-421B-8B46-57DCCD8C2DA2}" type="datetimeFigureOut">
              <a:rPr lang="en-GB" smtClean="0"/>
              <a:pPr/>
              <a:t>06/03/2014</a:t>
            </a:fld>
            <a:endParaRPr lang="en-GB"/>
          </a:p>
        </p:txBody>
      </p:sp>
      <p:sp>
        <p:nvSpPr>
          <p:cNvPr id="4" name="Footer Placeholder 3"/>
          <p:cNvSpPr>
            <a:spLocks noGrp="1"/>
          </p:cNvSpPr>
          <p:nvPr>
            <p:ph type="ftr" sz="quarter" idx="11"/>
          </p:nvPr>
        </p:nvSpPr>
        <p:spPr/>
        <p:txBody>
          <a:bodyPr/>
          <a:lstStyle>
            <a:extLst/>
          </a:lstStyle>
          <a:p>
            <a:endParaRPr lang="en-GB"/>
          </a:p>
        </p:txBody>
      </p:sp>
      <p:sp>
        <p:nvSpPr>
          <p:cNvPr id="5" name="Slide Number Placeholder 4"/>
          <p:cNvSpPr>
            <a:spLocks noGrp="1"/>
          </p:cNvSpPr>
          <p:nvPr>
            <p:ph type="sldNum" sz="quarter" idx="12"/>
          </p:nvPr>
        </p:nvSpPr>
        <p:spPr/>
        <p:txBody>
          <a:bodyPr/>
          <a:lstStyle>
            <a:extLst/>
          </a:lstStyle>
          <a:p>
            <a:fld id="{07F22270-4D14-4E43-86A0-5083263D5099}"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31FF6B6E-65C4-421B-8B46-57DCCD8C2DA2}" type="datetimeFigureOut">
              <a:rPr lang="en-GB" smtClean="0"/>
              <a:pPr/>
              <a:t>06/03/2014</a:t>
            </a:fld>
            <a:endParaRPr lang="en-GB"/>
          </a:p>
        </p:txBody>
      </p:sp>
      <p:sp>
        <p:nvSpPr>
          <p:cNvPr id="3" name="Footer Placeholder 2"/>
          <p:cNvSpPr>
            <a:spLocks noGrp="1"/>
          </p:cNvSpPr>
          <p:nvPr>
            <p:ph type="ftr" sz="quarter" idx="11"/>
          </p:nvPr>
        </p:nvSpPr>
        <p:spPr/>
        <p:txBody>
          <a:bodyPr/>
          <a:lstStyle>
            <a:extLst/>
          </a:lstStyle>
          <a:p>
            <a:endParaRPr lang="en-GB"/>
          </a:p>
        </p:txBody>
      </p:sp>
      <p:sp>
        <p:nvSpPr>
          <p:cNvPr id="4" name="Slide Number Placeholder 3"/>
          <p:cNvSpPr>
            <a:spLocks noGrp="1"/>
          </p:cNvSpPr>
          <p:nvPr>
            <p:ph type="sldNum" sz="quarter" idx="12"/>
          </p:nvPr>
        </p:nvSpPr>
        <p:spPr/>
        <p:txBody>
          <a:bodyPr/>
          <a:lstStyle>
            <a:extLst/>
          </a:lstStyle>
          <a:p>
            <a:fld id="{07F22270-4D14-4E43-86A0-5083263D5099}"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31FF6B6E-65C4-421B-8B46-57DCCD8C2DA2}" type="datetimeFigureOut">
              <a:rPr lang="en-GB" smtClean="0"/>
              <a:pPr/>
              <a:t>06/03/2014</a:t>
            </a:fld>
            <a:endParaRPr lang="en-GB"/>
          </a:p>
        </p:txBody>
      </p:sp>
      <p:sp>
        <p:nvSpPr>
          <p:cNvPr id="6" name="Footer Placeholder 5"/>
          <p:cNvSpPr>
            <a:spLocks noGrp="1"/>
          </p:cNvSpPr>
          <p:nvPr>
            <p:ph type="ftr" sz="quarter" idx="11"/>
          </p:nvPr>
        </p:nvSpPr>
        <p:spPr/>
        <p:txBody>
          <a:bodyPr/>
          <a:lstStyle>
            <a:extLst/>
          </a:lstStyle>
          <a:p>
            <a:endParaRPr lang="en-GB"/>
          </a:p>
        </p:txBody>
      </p:sp>
      <p:sp>
        <p:nvSpPr>
          <p:cNvPr id="7" name="Slide Number Placeholder 6"/>
          <p:cNvSpPr>
            <a:spLocks noGrp="1"/>
          </p:cNvSpPr>
          <p:nvPr>
            <p:ph type="sldNum" sz="quarter" idx="12"/>
          </p:nvPr>
        </p:nvSpPr>
        <p:spPr/>
        <p:txBody>
          <a:bodyPr/>
          <a:lstStyle>
            <a:extLst/>
          </a:lstStyle>
          <a:p>
            <a:fld id="{07F22270-4D14-4E43-86A0-5083263D5099}"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 Single Corner Rectangle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31FF6B6E-65C4-421B-8B46-57DCCD8C2DA2}" type="datetimeFigureOut">
              <a:rPr lang="en-GB" smtClean="0"/>
              <a:pPr/>
              <a:t>06/03/2014</a:t>
            </a:fld>
            <a:endParaRPr lang="en-GB"/>
          </a:p>
        </p:txBody>
      </p:sp>
      <p:sp>
        <p:nvSpPr>
          <p:cNvPr id="6" name="Footer Placeholder 5"/>
          <p:cNvSpPr>
            <a:spLocks noGrp="1"/>
          </p:cNvSpPr>
          <p:nvPr>
            <p:ph type="ftr" sz="quarter" idx="11"/>
          </p:nvPr>
        </p:nvSpPr>
        <p:spPr/>
        <p:txBody>
          <a:bodyPr/>
          <a:lstStyle>
            <a:extLst/>
          </a:lstStyle>
          <a:p>
            <a:endParaRPr lang="en-GB"/>
          </a:p>
        </p:txBody>
      </p:sp>
      <p:sp>
        <p:nvSpPr>
          <p:cNvPr id="7" name="Slide Number Placeholder 6"/>
          <p:cNvSpPr>
            <a:spLocks noGrp="1"/>
          </p:cNvSpPr>
          <p:nvPr>
            <p:ph type="sldNum" sz="quarter" idx="12"/>
          </p:nvPr>
        </p:nvSpPr>
        <p:spPr/>
        <p:txBody>
          <a:bodyPr/>
          <a:lstStyle>
            <a:extLst/>
          </a:lstStyle>
          <a:p>
            <a:fld id="{07F22270-4D14-4E43-86A0-5083263D5099}" type="slidenum">
              <a:rPr lang="en-GB" smtClean="0"/>
              <a:pPr/>
              <a:t>‹#›</a:t>
            </a:fld>
            <a:endParaRPr lang="en-GB"/>
          </a:p>
        </p:txBody>
      </p:sp>
      <p:sp>
        <p:nvSpPr>
          <p:cNvPr id="3" name="Picture Placeholder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en-US" smtClean="0"/>
              <a:t>Click icon to add picture</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ounded Rectangle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Title Placeholder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en-US" smtClean="0"/>
              <a:t>Click to edit Master title style</a:t>
            </a:r>
            <a:endParaRPr kumimoji="0" lang="en-US"/>
          </a:p>
        </p:txBody>
      </p:sp>
      <p:sp>
        <p:nvSpPr>
          <p:cNvPr id="4" name="Text Placeholder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5" name="Date Placeholder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31FF6B6E-65C4-421B-8B46-57DCCD8C2DA2}" type="datetimeFigureOut">
              <a:rPr lang="en-GB" smtClean="0"/>
              <a:pPr/>
              <a:t>06/03/2014</a:t>
            </a:fld>
            <a:endParaRPr lang="en-GB"/>
          </a:p>
        </p:txBody>
      </p:sp>
      <p:sp>
        <p:nvSpPr>
          <p:cNvPr id="18" name="Footer Placeholder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en-GB"/>
          </a:p>
        </p:txBody>
      </p:sp>
      <p:sp>
        <p:nvSpPr>
          <p:cNvPr id="5" name="Slide Number Placeholder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07F22270-4D14-4E43-86A0-5083263D5099}"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IGCSE EXAM REVISION Lesson One </a:t>
            </a:r>
            <a:endParaRPr lang="en-GB"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Rounded Rectangle 47"/>
          <p:cNvSpPr/>
          <p:nvPr/>
        </p:nvSpPr>
        <p:spPr>
          <a:xfrm>
            <a:off x="179388" y="188913"/>
            <a:ext cx="8785225" cy="6480175"/>
          </a:xfrm>
          <a:prstGeom prst="roundRect">
            <a:avLst>
              <a:gd name="adj" fmla="val 7778"/>
            </a:avLst>
          </a:prstGeom>
          <a:ln/>
        </p:spPr>
        <p:style>
          <a:lnRef idx="2">
            <a:schemeClr val="accent2"/>
          </a:lnRef>
          <a:fillRef idx="1">
            <a:schemeClr val="lt1"/>
          </a:fillRef>
          <a:effectRef idx="0">
            <a:schemeClr val="accent2"/>
          </a:effectRef>
          <a:fontRef idx="minor">
            <a:schemeClr val="dk1"/>
          </a:fontRef>
        </p:style>
        <p:txBody>
          <a:bodyPr anchor="ctr"/>
          <a:lstStyle/>
          <a:p>
            <a:pPr>
              <a:defRPr/>
            </a:pPr>
            <a:endParaRPr lang="en-GB" b="1" dirty="0"/>
          </a:p>
        </p:txBody>
      </p:sp>
      <p:sp>
        <p:nvSpPr>
          <p:cNvPr id="50" name="TextBox 49"/>
          <p:cNvSpPr txBox="1"/>
          <p:nvPr/>
        </p:nvSpPr>
        <p:spPr>
          <a:xfrm>
            <a:off x="0" y="0"/>
            <a:ext cx="3563938" cy="461963"/>
          </a:xfrm>
          <a:prstGeom prst="rect">
            <a:avLst/>
          </a:prstGeom>
        </p:spPr>
        <p:style>
          <a:lnRef idx="3">
            <a:schemeClr val="lt1"/>
          </a:lnRef>
          <a:fillRef idx="1">
            <a:schemeClr val="accent2"/>
          </a:fillRef>
          <a:effectRef idx="1">
            <a:schemeClr val="accent2"/>
          </a:effectRef>
          <a:fontRef idx="minor">
            <a:schemeClr val="lt1"/>
          </a:fontRef>
        </p:style>
        <p:txBody>
          <a:bodyPr>
            <a:spAutoFit/>
          </a:bodyPr>
          <a:lstStyle/>
          <a:p>
            <a:pPr fontAlgn="auto">
              <a:spcBef>
                <a:spcPts val="0"/>
              </a:spcBef>
              <a:spcAft>
                <a:spcPts val="0"/>
              </a:spcAft>
              <a:defRPr/>
            </a:pPr>
            <a:r>
              <a:rPr lang="en-GB" sz="2400" b="1" dirty="0">
                <a:effectLst>
                  <a:outerShdw blurRad="38100" dist="38100" dir="2700000" algn="tl">
                    <a:srgbClr val="000000">
                      <a:alpha val="43137"/>
                    </a:srgbClr>
                  </a:outerShdw>
                </a:effectLst>
              </a:rPr>
              <a:t>Common linguistic devices</a:t>
            </a:r>
          </a:p>
        </p:txBody>
      </p:sp>
      <p:sp>
        <p:nvSpPr>
          <p:cNvPr id="6148" name="TextBox 50"/>
          <p:cNvSpPr txBox="1">
            <a:spLocks noChangeArrowheads="1"/>
          </p:cNvSpPr>
          <p:nvPr/>
        </p:nvSpPr>
        <p:spPr bwMode="auto">
          <a:xfrm>
            <a:off x="971550" y="549275"/>
            <a:ext cx="7056438" cy="368300"/>
          </a:xfrm>
          <a:prstGeom prst="rect">
            <a:avLst/>
          </a:prstGeom>
          <a:noFill/>
          <a:ln w="9525">
            <a:noFill/>
            <a:miter lim="800000"/>
            <a:headEnd/>
            <a:tailEnd/>
          </a:ln>
        </p:spPr>
        <p:txBody>
          <a:bodyPr>
            <a:spAutoFit/>
          </a:bodyPr>
          <a:lstStyle/>
          <a:p>
            <a:endParaRPr lang="en-GB" dirty="0">
              <a:latin typeface="Calibri" pitchFamily="34" charset="0"/>
            </a:endParaRPr>
          </a:p>
        </p:txBody>
      </p:sp>
      <p:sp>
        <p:nvSpPr>
          <p:cNvPr id="6" name="TextBox 5"/>
          <p:cNvSpPr txBox="1"/>
          <p:nvPr/>
        </p:nvSpPr>
        <p:spPr>
          <a:xfrm>
            <a:off x="395536" y="620688"/>
            <a:ext cx="8352928" cy="5616624"/>
          </a:xfrm>
          <a:prstGeom prst="rect">
            <a:avLst/>
          </a:prstGeom>
          <a:noFill/>
        </p:spPr>
        <p:txBody>
          <a:bodyPr numCol="2">
            <a:spAutoFit/>
          </a:bodyPr>
          <a:lstStyle/>
          <a:p>
            <a:pPr marL="448056" indent="-384048" fontAlgn="auto">
              <a:spcBef>
                <a:spcPts val="0"/>
              </a:spcBef>
              <a:spcAft>
                <a:spcPts val="0"/>
              </a:spcAft>
              <a:buFont typeface="Arial" pitchFamily="34" charset="0"/>
              <a:buChar char="•"/>
              <a:defRPr/>
            </a:pPr>
            <a:r>
              <a:rPr lang="en-GB" sz="2400" dirty="0">
                <a:effectLst>
                  <a:outerShdw blurRad="38100" dist="38100" dir="2700000" algn="tl">
                    <a:srgbClr val="000000">
                      <a:alpha val="43137"/>
                    </a:srgbClr>
                  </a:outerShdw>
                </a:effectLst>
                <a:latin typeface="+mn-lt"/>
              </a:rPr>
              <a:t>1st, 2nd or 3rd person (narrative viewpoint)</a:t>
            </a:r>
          </a:p>
          <a:p>
            <a:pPr marL="448056" indent="-384048" fontAlgn="auto">
              <a:spcBef>
                <a:spcPts val="0"/>
              </a:spcBef>
              <a:spcAft>
                <a:spcPts val="0"/>
              </a:spcAft>
              <a:buFont typeface="Arial" pitchFamily="34" charset="0"/>
              <a:buChar char="•"/>
              <a:defRPr/>
            </a:pPr>
            <a:r>
              <a:rPr lang="en-GB" sz="2400" dirty="0">
                <a:effectLst>
                  <a:outerShdw blurRad="38100" dist="38100" dir="2700000" algn="tl">
                    <a:srgbClr val="000000">
                      <a:alpha val="43137"/>
                    </a:srgbClr>
                  </a:outerShdw>
                </a:effectLst>
                <a:latin typeface="+mn-lt"/>
              </a:rPr>
              <a:t>Directly addressing the reader</a:t>
            </a:r>
          </a:p>
          <a:p>
            <a:pPr marL="448056" indent="-384048" fontAlgn="auto">
              <a:spcBef>
                <a:spcPts val="0"/>
              </a:spcBef>
              <a:spcAft>
                <a:spcPts val="0"/>
              </a:spcAft>
              <a:buFont typeface="Arial" pitchFamily="34" charset="0"/>
              <a:buChar char="•"/>
              <a:defRPr/>
            </a:pPr>
            <a:r>
              <a:rPr lang="en-GB" sz="2400" dirty="0">
                <a:effectLst>
                  <a:outerShdw blurRad="38100" dist="38100" dir="2700000" algn="tl">
                    <a:srgbClr val="000000">
                      <a:alpha val="43137"/>
                    </a:srgbClr>
                  </a:outerShdw>
                </a:effectLst>
                <a:latin typeface="+mn-lt"/>
              </a:rPr>
              <a:t>Imperatives</a:t>
            </a:r>
          </a:p>
          <a:p>
            <a:pPr marL="448056" indent="-384048" fontAlgn="auto">
              <a:spcBef>
                <a:spcPts val="0"/>
              </a:spcBef>
              <a:spcAft>
                <a:spcPts val="0"/>
              </a:spcAft>
              <a:buFont typeface="Arial" pitchFamily="34" charset="0"/>
              <a:buChar char="•"/>
              <a:defRPr/>
            </a:pPr>
            <a:r>
              <a:rPr lang="en-GB" sz="2400" dirty="0">
                <a:effectLst>
                  <a:outerShdw blurRad="38100" dist="38100" dir="2700000" algn="tl">
                    <a:srgbClr val="000000">
                      <a:alpha val="43137"/>
                    </a:srgbClr>
                  </a:outerShdw>
                </a:effectLst>
                <a:latin typeface="+mn-lt"/>
              </a:rPr>
              <a:t>Rhetorical questions </a:t>
            </a:r>
          </a:p>
          <a:p>
            <a:pPr marL="448056" indent="-384048" fontAlgn="auto">
              <a:spcBef>
                <a:spcPts val="0"/>
              </a:spcBef>
              <a:spcAft>
                <a:spcPts val="0"/>
              </a:spcAft>
              <a:buFont typeface="Arial" pitchFamily="34" charset="0"/>
              <a:buChar char="•"/>
              <a:defRPr/>
            </a:pPr>
            <a:r>
              <a:rPr lang="en-GB" sz="2400" dirty="0">
                <a:effectLst>
                  <a:outerShdw blurRad="38100" dist="38100" dir="2700000" algn="tl">
                    <a:srgbClr val="000000">
                      <a:alpha val="43137"/>
                    </a:srgbClr>
                  </a:outerShdw>
                </a:effectLst>
                <a:latin typeface="+mn-lt"/>
              </a:rPr>
              <a:t>Register - Formal/Informal language</a:t>
            </a:r>
          </a:p>
          <a:p>
            <a:pPr marL="448056" indent="-384048" fontAlgn="auto">
              <a:spcBef>
                <a:spcPts val="0"/>
              </a:spcBef>
              <a:spcAft>
                <a:spcPts val="0"/>
              </a:spcAft>
              <a:buFont typeface="Arial" pitchFamily="34" charset="0"/>
              <a:buChar char="•"/>
              <a:defRPr/>
            </a:pPr>
            <a:r>
              <a:rPr lang="en-GB" sz="2400" dirty="0">
                <a:effectLst>
                  <a:outerShdw blurRad="38100" dist="38100" dir="2700000" algn="tl">
                    <a:srgbClr val="000000">
                      <a:alpha val="43137"/>
                    </a:srgbClr>
                  </a:outerShdw>
                </a:effectLst>
                <a:latin typeface="+mn-lt"/>
              </a:rPr>
              <a:t>Diction - Simple/Complex vocabulary</a:t>
            </a:r>
          </a:p>
          <a:p>
            <a:pPr marL="448056" indent="-384048" fontAlgn="auto">
              <a:spcBef>
                <a:spcPts val="0"/>
              </a:spcBef>
              <a:spcAft>
                <a:spcPts val="0"/>
              </a:spcAft>
              <a:buFont typeface="Arial" pitchFamily="34" charset="0"/>
              <a:buChar char="•"/>
              <a:defRPr/>
            </a:pPr>
            <a:r>
              <a:rPr lang="en-GB" sz="2400" dirty="0">
                <a:effectLst>
                  <a:outerShdw blurRad="38100" dist="38100" dir="2700000" algn="tl">
                    <a:srgbClr val="000000">
                      <a:alpha val="43137"/>
                    </a:srgbClr>
                  </a:outerShdw>
                </a:effectLst>
                <a:latin typeface="+mn-lt"/>
              </a:rPr>
              <a:t>Figurative Language &amp; Imagery: Similes/Metaphor/</a:t>
            </a:r>
          </a:p>
          <a:p>
            <a:pPr marL="448056" indent="-384048" fontAlgn="auto">
              <a:spcBef>
                <a:spcPts val="0"/>
              </a:spcBef>
              <a:spcAft>
                <a:spcPts val="0"/>
              </a:spcAft>
              <a:defRPr/>
            </a:pPr>
            <a:r>
              <a:rPr lang="en-GB" sz="2400" dirty="0">
                <a:effectLst>
                  <a:outerShdw blurRad="38100" dist="38100" dir="2700000" algn="tl">
                    <a:srgbClr val="000000">
                      <a:alpha val="43137"/>
                    </a:srgbClr>
                  </a:outerShdw>
                </a:effectLst>
                <a:latin typeface="+mn-lt"/>
              </a:rPr>
              <a:t>	Personification etc.</a:t>
            </a:r>
          </a:p>
          <a:p>
            <a:pPr marL="448056" indent="-384048" fontAlgn="auto">
              <a:spcBef>
                <a:spcPts val="0"/>
              </a:spcBef>
              <a:spcAft>
                <a:spcPts val="0"/>
              </a:spcAft>
              <a:buFont typeface="Arial" pitchFamily="34" charset="0"/>
              <a:buChar char="•"/>
              <a:defRPr/>
            </a:pPr>
            <a:r>
              <a:rPr lang="en-GB" sz="2400" dirty="0">
                <a:effectLst>
                  <a:outerShdw blurRad="38100" dist="38100" dir="2700000" algn="tl">
                    <a:srgbClr val="000000">
                      <a:alpha val="43137"/>
                    </a:srgbClr>
                  </a:outerShdw>
                </a:effectLst>
                <a:latin typeface="+mn-lt"/>
              </a:rPr>
              <a:t>Word play &amp; puns</a:t>
            </a:r>
          </a:p>
          <a:p>
            <a:pPr marL="448056" indent="-384048" fontAlgn="auto">
              <a:spcBef>
                <a:spcPts val="0"/>
              </a:spcBef>
              <a:spcAft>
                <a:spcPts val="0"/>
              </a:spcAft>
              <a:buFont typeface="Arial" pitchFamily="34" charset="0"/>
              <a:buChar char="•"/>
              <a:defRPr/>
            </a:pPr>
            <a:r>
              <a:rPr lang="en-GB" sz="2400" dirty="0">
                <a:effectLst>
                  <a:outerShdw blurRad="38100" dist="38100" dir="2700000" algn="tl">
                    <a:srgbClr val="000000">
                      <a:alpha val="43137"/>
                    </a:srgbClr>
                  </a:outerShdw>
                </a:effectLst>
                <a:latin typeface="+mn-lt"/>
              </a:rPr>
              <a:t>Alliteration</a:t>
            </a:r>
          </a:p>
          <a:p>
            <a:pPr marL="448056" indent="-384048" fontAlgn="auto">
              <a:spcBef>
                <a:spcPts val="0"/>
              </a:spcBef>
              <a:spcAft>
                <a:spcPts val="0"/>
              </a:spcAft>
              <a:buFont typeface="Arial" pitchFamily="34" charset="0"/>
              <a:buChar char="•"/>
              <a:defRPr/>
            </a:pPr>
            <a:r>
              <a:rPr lang="en-GB" sz="2400" dirty="0">
                <a:effectLst>
                  <a:outerShdw blurRad="38100" dist="38100" dir="2700000" algn="tl">
                    <a:srgbClr val="000000">
                      <a:alpha val="43137"/>
                    </a:srgbClr>
                  </a:outerShdw>
                </a:effectLst>
                <a:latin typeface="+mn-lt"/>
              </a:rPr>
              <a:t>Rhyme &amp; Rhythm</a:t>
            </a:r>
          </a:p>
          <a:p>
            <a:pPr marL="448056" indent="-384048" fontAlgn="auto">
              <a:spcBef>
                <a:spcPts val="0"/>
              </a:spcBef>
              <a:spcAft>
                <a:spcPts val="0"/>
              </a:spcAft>
              <a:buFont typeface="Arial" pitchFamily="34" charset="0"/>
              <a:buChar char="•"/>
              <a:defRPr/>
            </a:pPr>
            <a:r>
              <a:rPr lang="en-GB" sz="2400" dirty="0">
                <a:effectLst>
                  <a:outerShdw blurRad="38100" dist="38100" dir="2700000" algn="tl">
                    <a:srgbClr val="000000">
                      <a:alpha val="43137"/>
                    </a:srgbClr>
                  </a:outerShdw>
                </a:effectLst>
                <a:latin typeface="+mn-lt"/>
              </a:rPr>
              <a:t>Anecdote &amp; Allusion</a:t>
            </a:r>
          </a:p>
          <a:p>
            <a:pPr marL="448056" indent="-384048" fontAlgn="auto">
              <a:spcBef>
                <a:spcPts val="0"/>
              </a:spcBef>
              <a:spcAft>
                <a:spcPts val="0"/>
              </a:spcAft>
              <a:buFont typeface="Arial" pitchFamily="34" charset="0"/>
              <a:buChar char="•"/>
              <a:defRPr/>
            </a:pPr>
            <a:r>
              <a:rPr lang="en-GB" sz="2400" dirty="0">
                <a:effectLst>
                  <a:outerShdw blurRad="38100" dist="38100" dir="2700000" algn="tl">
                    <a:srgbClr val="000000">
                      <a:alpha val="43137"/>
                    </a:srgbClr>
                  </a:outerShdw>
                </a:effectLst>
                <a:latin typeface="+mn-lt"/>
              </a:rPr>
              <a:t>Slogan &amp; Catchphrase</a:t>
            </a:r>
          </a:p>
          <a:p>
            <a:pPr marL="448056" indent="-384048" fontAlgn="auto">
              <a:spcBef>
                <a:spcPts val="0"/>
              </a:spcBef>
              <a:spcAft>
                <a:spcPts val="0"/>
              </a:spcAft>
              <a:buFont typeface="Arial" pitchFamily="34" charset="0"/>
              <a:buChar char="•"/>
              <a:defRPr/>
            </a:pPr>
            <a:r>
              <a:rPr lang="en-GB" sz="2400" dirty="0">
                <a:effectLst>
                  <a:outerShdw blurRad="38100" dist="38100" dir="2700000" algn="tl">
                    <a:srgbClr val="000000">
                      <a:alpha val="43137"/>
                    </a:srgbClr>
                  </a:outerShdw>
                </a:effectLst>
                <a:latin typeface="+mn-lt"/>
              </a:rPr>
              <a:t>Statistics &amp; Facts</a:t>
            </a:r>
          </a:p>
          <a:p>
            <a:pPr marL="448056" indent="-384048" fontAlgn="auto">
              <a:spcBef>
                <a:spcPts val="0"/>
              </a:spcBef>
              <a:spcAft>
                <a:spcPts val="0"/>
              </a:spcAft>
              <a:buFont typeface="Arial" pitchFamily="34" charset="0"/>
              <a:buChar char="•"/>
              <a:defRPr/>
            </a:pPr>
            <a:r>
              <a:rPr lang="en-GB" sz="2400" dirty="0">
                <a:effectLst>
                  <a:outerShdw blurRad="38100" dist="38100" dir="2700000" algn="tl">
                    <a:srgbClr val="000000">
                      <a:alpha val="43137"/>
                    </a:srgbClr>
                  </a:outerShdw>
                </a:effectLst>
                <a:latin typeface="+mn-lt"/>
              </a:rPr>
              <a:t>Exaggeration &amp; Hyperbole</a:t>
            </a:r>
          </a:p>
          <a:p>
            <a:pPr marL="448056" indent="-384048" fontAlgn="auto">
              <a:spcBef>
                <a:spcPts val="0"/>
              </a:spcBef>
              <a:spcAft>
                <a:spcPts val="0"/>
              </a:spcAft>
              <a:buFont typeface="Arial" pitchFamily="34" charset="0"/>
              <a:buChar char="•"/>
              <a:defRPr/>
            </a:pPr>
            <a:r>
              <a:rPr lang="en-GB" sz="2400" dirty="0">
                <a:effectLst>
                  <a:outerShdw blurRad="38100" dist="38100" dir="2700000" algn="tl">
                    <a:srgbClr val="000000">
                      <a:alpha val="43137"/>
                    </a:srgbClr>
                  </a:outerShdw>
                </a:effectLst>
                <a:latin typeface="+mn-lt"/>
              </a:rPr>
              <a:t>Repetition</a:t>
            </a:r>
          </a:p>
          <a:p>
            <a:pPr marL="448056" indent="-384048" fontAlgn="auto">
              <a:spcBef>
                <a:spcPts val="0"/>
              </a:spcBef>
              <a:spcAft>
                <a:spcPts val="0"/>
              </a:spcAft>
              <a:buFont typeface="Arial" pitchFamily="34" charset="0"/>
              <a:buChar char="•"/>
              <a:defRPr/>
            </a:pPr>
            <a:r>
              <a:rPr lang="en-GB" sz="2400" dirty="0">
                <a:effectLst>
                  <a:outerShdw blurRad="38100" dist="38100" dir="2700000" algn="tl">
                    <a:srgbClr val="000000">
                      <a:alpha val="43137"/>
                    </a:srgbClr>
                  </a:outerShdw>
                </a:effectLst>
                <a:latin typeface="+mn-lt"/>
              </a:rPr>
              <a:t>Humour</a:t>
            </a:r>
          </a:p>
          <a:p>
            <a:pPr marL="448056" indent="-384048" fontAlgn="auto">
              <a:spcBef>
                <a:spcPts val="0"/>
              </a:spcBef>
              <a:spcAft>
                <a:spcPts val="0"/>
              </a:spcAft>
              <a:buFont typeface="Arial" pitchFamily="34" charset="0"/>
              <a:buChar char="•"/>
              <a:defRPr/>
            </a:pPr>
            <a:r>
              <a:rPr lang="en-GB" sz="2400" dirty="0">
                <a:effectLst>
                  <a:outerShdw blurRad="38100" dist="38100" dir="2700000" algn="tl">
                    <a:srgbClr val="000000">
                      <a:alpha val="43137"/>
                    </a:srgbClr>
                  </a:outerShdw>
                </a:effectLst>
                <a:latin typeface="+mn-lt"/>
              </a:rPr>
              <a:t>Lists</a:t>
            </a:r>
          </a:p>
          <a:p>
            <a:pPr marL="448056" indent="-384048" fontAlgn="auto">
              <a:spcBef>
                <a:spcPts val="0"/>
              </a:spcBef>
              <a:spcAft>
                <a:spcPts val="0"/>
              </a:spcAft>
              <a:buFont typeface="Arial" pitchFamily="34" charset="0"/>
              <a:buChar char="•"/>
              <a:defRPr/>
            </a:pPr>
            <a:r>
              <a:rPr lang="en-GB" sz="2400" dirty="0">
                <a:effectLst>
                  <a:outerShdw blurRad="38100" dist="38100" dir="2700000" algn="tl">
                    <a:srgbClr val="000000">
                      <a:alpha val="43137"/>
                    </a:srgbClr>
                  </a:outerShdw>
                </a:effectLst>
                <a:latin typeface="+mn-lt"/>
              </a:rPr>
              <a:t>Emotive language</a:t>
            </a:r>
          </a:p>
          <a:p>
            <a:pPr marL="448056" indent="-384048" fontAlgn="auto">
              <a:spcBef>
                <a:spcPts val="0"/>
              </a:spcBef>
              <a:spcAft>
                <a:spcPts val="0"/>
              </a:spcAft>
              <a:buFont typeface="Arial" pitchFamily="34" charset="0"/>
              <a:buChar char="•"/>
              <a:defRPr/>
            </a:pPr>
            <a:r>
              <a:rPr lang="en-GB" sz="2400" dirty="0">
                <a:effectLst>
                  <a:outerShdw blurRad="38100" dist="38100" dir="2700000" algn="tl">
                    <a:srgbClr val="000000">
                      <a:alpha val="43137"/>
                    </a:srgbClr>
                  </a:outerShdw>
                </a:effectLst>
                <a:latin typeface="+mn-lt"/>
              </a:rPr>
              <a:t>Punctuation type</a:t>
            </a:r>
          </a:p>
          <a:p>
            <a:pPr marL="448056" indent="-384048" fontAlgn="auto">
              <a:spcBef>
                <a:spcPts val="0"/>
              </a:spcBef>
              <a:spcAft>
                <a:spcPts val="0"/>
              </a:spcAft>
              <a:buFont typeface="Arial" pitchFamily="34" charset="0"/>
              <a:buChar char="•"/>
              <a:defRPr/>
            </a:pPr>
            <a:r>
              <a:rPr lang="en-GB" sz="2400" dirty="0">
                <a:effectLst>
                  <a:outerShdw blurRad="38100" dist="38100" dir="2700000" algn="tl">
                    <a:srgbClr val="000000">
                      <a:alpha val="43137"/>
                    </a:srgbClr>
                  </a:outerShdw>
                </a:effectLst>
                <a:latin typeface="+mn-lt"/>
              </a:rPr>
              <a:t>Expert advice</a:t>
            </a:r>
          </a:p>
          <a:p>
            <a:pPr marL="448056" indent="-384048" fontAlgn="auto">
              <a:spcBef>
                <a:spcPts val="0"/>
              </a:spcBef>
              <a:spcAft>
                <a:spcPts val="0"/>
              </a:spcAft>
              <a:buFont typeface="Arial" pitchFamily="34" charset="0"/>
              <a:buChar char="•"/>
              <a:defRPr/>
            </a:pPr>
            <a:r>
              <a:rPr lang="en-GB" sz="2400" dirty="0">
                <a:effectLst>
                  <a:outerShdw blurRad="38100" dist="38100" dir="2700000" algn="tl">
                    <a:srgbClr val="000000">
                      <a:alpha val="43137"/>
                    </a:srgbClr>
                  </a:outerShdw>
                </a:effectLst>
                <a:latin typeface="+mn-lt"/>
              </a:rPr>
              <a:t>Short sentences </a:t>
            </a:r>
          </a:p>
          <a:p>
            <a:pPr marL="448056" indent="-384048" fontAlgn="auto">
              <a:spcBef>
                <a:spcPts val="0"/>
              </a:spcBef>
              <a:spcAft>
                <a:spcPts val="0"/>
              </a:spcAft>
              <a:buFont typeface="Arial" pitchFamily="34" charset="0"/>
              <a:buChar char="•"/>
              <a:defRPr/>
            </a:pPr>
            <a:r>
              <a:rPr lang="en-GB" sz="2400" dirty="0">
                <a:effectLst>
                  <a:outerShdw blurRad="38100" dist="38100" dir="2700000" algn="tl">
                    <a:srgbClr val="000000">
                      <a:alpha val="43137"/>
                    </a:srgbClr>
                  </a:outerShdw>
                </a:effectLst>
                <a:latin typeface="+mn-lt"/>
              </a:rPr>
              <a:t>Superlatives</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502920" y="5989320"/>
            <a:ext cx="8183880" cy="45719"/>
          </a:xfrm>
        </p:spPr>
        <p:txBody>
          <a:bodyPr>
            <a:normAutofit fontScale="90000"/>
          </a:bodyPr>
          <a:lstStyle/>
          <a:p>
            <a:pPr eaLnBrk="1" hangingPunct="1"/>
            <a:endParaRPr lang="en-GB" sz="3000" dirty="0" smtClean="0">
              <a:solidFill>
                <a:srgbClr val="7030A0"/>
              </a:solidFill>
              <a:latin typeface="Trebuchet MS" pitchFamily="34" charset="0"/>
            </a:endParaRPr>
          </a:p>
        </p:txBody>
      </p:sp>
      <p:sp>
        <p:nvSpPr>
          <p:cNvPr id="6" name="Text Placeholder 5"/>
          <p:cNvSpPr>
            <a:spLocks noGrp="1"/>
          </p:cNvSpPr>
          <p:nvPr>
            <p:ph type="body" idx="1"/>
          </p:nvPr>
        </p:nvSpPr>
        <p:spPr/>
        <p:txBody>
          <a:bodyPr/>
          <a:lstStyle/>
          <a:p>
            <a:r>
              <a:rPr lang="en-GB" dirty="0" smtClean="0">
                <a:solidFill>
                  <a:schemeClr val="accent3">
                    <a:lumMod val="75000"/>
                  </a:schemeClr>
                </a:solidFill>
              </a:rPr>
              <a:t>Language Features</a:t>
            </a:r>
            <a:endParaRPr lang="en-GB" dirty="0">
              <a:solidFill>
                <a:schemeClr val="accent3">
                  <a:lumMod val="75000"/>
                </a:schemeClr>
              </a:solidFill>
            </a:endParaRPr>
          </a:p>
        </p:txBody>
      </p:sp>
      <p:sp>
        <p:nvSpPr>
          <p:cNvPr id="7" name="Text Placeholder 6"/>
          <p:cNvSpPr>
            <a:spLocks noGrp="1"/>
          </p:cNvSpPr>
          <p:nvPr>
            <p:ph type="body" sz="half" idx="3"/>
          </p:nvPr>
        </p:nvSpPr>
        <p:spPr/>
        <p:txBody>
          <a:bodyPr>
            <a:normAutofit fontScale="92500" lnSpcReduction="10000"/>
          </a:bodyPr>
          <a:lstStyle/>
          <a:p>
            <a:r>
              <a:rPr lang="en-GB" dirty="0" smtClean="0">
                <a:solidFill>
                  <a:srgbClr val="7030A0"/>
                </a:solidFill>
                <a:latin typeface="Trebuchet MS" pitchFamily="34" charset="0"/>
              </a:rPr>
              <a:t>Match the technique to the definition</a:t>
            </a:r>
            <a:endParaRPr lang="en-GB" dirty="0"/>
          </a:p>
        </p:txBody>
      </p:sp>
      <p:sp>
        <p:nvSpPr>
          <p:cNvPr id="10243" name="Rectangle 4"/>
          <p:cNvSpPr>
            <a:spLocks noGrp="1" noChangeArrowheads="1"/>
          </p:cNvSpPr>
          <p:nvPr>
            <p:ph sz="quarter" idx="2"/>
          </p:nvPr>
        </p:nvSpPr>
        <p:spPr/>
        <p:txBody>
          <a:bodyPr>
            <a:noAutofit/>
          </a:bodyPr>
          <a:lstStyle/>
          <a:p>
            <a:pPr marL="533400" indent="-533400" eaLnBrk="1" hangingPunct="1">
              <a:lnSpc>
                <a:spcPct val="150000"/>
              </a:lnSpc>
              <a:buFontTx/>
              <a:buAutoNum type="arabicPeriod"/>
            </a:pPr>
            <a:r>
              <a:rPr lang="en-GB" sz="1600" b="1" dirty="0" smtClean="0">
                <a:solidFill>
                  <a:srgbClr val="C00000"/>
                </a:solidFill>
                <a:latin typeface="Berlin Sans FB" pitchFamily="34" charset="0"/>
              </a:rPr>
              <a:t>Direct Address/Audience involvement</a:t>
            </a:r>
          </a:p>
          <a:p>
            <a:pPr marL="533400" indent="-533400" eaLnBrk="1" hangingPunct="1">
              <a:lnSpc>
                <a:spcPct val="150000"/>
              </a:lnSpc>
              <a:buFontTx/>
              <a:buAutoNum type="arabicPeriod"/>
            </a:pPr>
            <a:r>
              <a:rPr lang="en-GB" sz="1600" b="1" dirty="0" smtClean="0">
                <a:solidFill>
                  <a:srgbClr val="C00000"/>
                </a:solidFill>
                <a:latin typeface="Berlin Sans FB" pitchFamily="34" charset="0"/>
              </a:rPr>
              <a:t>Anecdote</a:t>
            </a:r>
          </a:p>
          <a:p>
            <a:pPr marL="533400" indent="-533400" eaLnBrk="1" hangingPunct="1">
              <a:lnSpc>
                <a:spcPct val="150000"/>
              </a:lnSpc>
              <a:buFontTx/>
              <a:buAutoNum type="arabicPeriod"/>
            </a:pPr>
            <a:r>
              <a:rPr lang="en-GB" sz="1600" b="1" dirty="0" smtClean="0">
                <a:solidFill>
                  <a:srgbClr val="C00000"/>
                </a:solidFill>
                <a:latin typeface="Berlin Sans FB" pitchFamily="34" charset="0"/>
              </a:rPr>
              <a:t>Emotive Language</a:t>
            </a:r>
          </a:p>
          <a:p>
            <a:pPr marL="533400" indent="-533400" eaLnBrk="1" hangingPunct="1">
              <a:lnSpc>
                <a:spcPct val="150000"/>
              </a:lnSpc>
              <a:buFontTx/>
              <a:buAutoNum type="arabicPeriod"/>
            </a:pPr>
            <a:r>
              <a:rPr lang="en-GB" sz="1600" b="1" dirty="0" smtClean="0">
                <a:solidFill>
                  <a:srgbClr val="C00000"/>
                </a:solidFill>
                <a:latin typeface="Berlin Sans FB" pitchFamily="34" charset="0"/>
              </a:rPr>
              <a:t>Using facts and figures</a:t>
            </a:r>
          </a:p>
          <a:p>
            <a:pPr marL="533400" indent="-533400" eaLnBrk="1" hangingPunct="1">
              <a:lnSpc>
                <a:spcPct val="200000"/>
              </a:lnSpc>
              <a:buFontTx/>
              <a:buAutoNum type="arabicPeriod"/>
            </a:pPr>
            <a:r>
              <a:rPr lang="en-GB" sz="1600" b="1" dirty="0" smtClean="0">
                <a:solidFill>
                  <a:srgbClr val="C00000"/>
                </a:solidFill>
                <a:latin typeface="Berlin Sans FB" pitchFamily="34" charset="0"/>
              </a:rPr>
              <a:t>Rhetorical Questions</a:t>
            </a:r>
          </a:p>
          <a:p>
            <a:pPr marL="533400" indent="-533400" eaLnBrk="1" hangingPunct="1">
              <a:lnSpc>
                <a:spcPct val="150000"/>
              </a:lnSpc>
              <a:buFontTx/>
              <a:buAutoNum type="arabicPeriod"/>
            </a:pPr>
            <a:r>
              <a:rPr lang="en-GB" sz="1600" b="1" dirty="0" smtClean="0">
                <a:solidFill>
                  <a:srgbClr val="C00000"/>
                </a:solidFill>
                <a:latin typeface="Berlin Sans FB" pitchFamily="34" charset="0"/>
              </a:rPr>
              <a:t>Short sentences</a:t>
            </a:r>
          </a:p>
          <a:p>
            <a:pPr marL="533400" indent="-533400" eaLnBrk="1" hangingPunct="1">
              <a:lnSpc>
                <a:spcPct val="150000"/>
              </a:lnSpc>
              <a:buFontTx/>
              <a:buAutoNum type="arabicPeriod"/>
            </a:pPr>
            <a:r>
              <a:rPr lang="en-GB" sz="1600" b="1" dirty="0" smtClean="0">
                <a:solidFill>
                  <a:srgbClr val="C00000"/>
                </a:solidFill>
                <a:latin typeface="Berlin Sans FB" pitchFamily="34" charset="0"/>
              </a:rPr>
              <a:t>Expert opinion</a:t>
            </a:r>
          </a:p>
          <a:p>
            <a:pPr marL="533400" indent="-533400" eaLnBrk="1" hangingPunct="1">
              <a:lnSpc>
                <a:spcPct val="150000"/>
              </a:lnSpc>
              <a:buFontTx/>
              <a:buAutoNum type="arabicPeriod"/>
            </a:pPr>
            <a:r>
              <a:rPr lang="en-GB" sz="1600" b="1" dirty="0" smtClean="0">
                <a:solidFill>
                  <a:srgbClr val="C00000"/>
                </a:solidFill>
                <a:latin typeface="Berlin Sans FB" pitchFamily="34" charset="0"/>
              </a:rPr>
              <a:t>Irony/Sarcasm</a:t>
            </a:r>
          </a:p>
        </p:txBody>
      </p:sp>
      <p:sp>
        <p:nvSpPr>
          <p:cNvPr id="5125" name="Rectangle 5"/>
          <p:cNvSpPr>
            <a:spLocks noGrp="1" noChangeArrowheads="1"/>
          </p:cNvSpPr>
          <p:nvPr>
            <p:ph sz="quarter" idx="4"/>
          </p:nvPr>
        </p:nvSpPr>
        <p:spPr/>
        <p:txBody>
          <a:bodyPr>
            <a:normAutofit fontScale="25000" lnSpcReduction="20000"/>
          </a:bodyPr>
          <a:lstStyle/>
          <a:p>
            <a:pPr marL="457200" indent="-457200" eaLnBrk="1" fontAlgn="auto" hangingPunct="1">
              <a:lnSpc>
                <a:spcPct val="170000"/>
              </a:lnSpc>
              <a:spcBef>
                <a:spcPts val="580"/>
              </a:spcBef>
              <a:spcAft>
                <a:spcPts val="0"/>
              </a:spcAft>
              <a:buFontTx/>
              <a:buAutoNum type="alphaUcPeriod"/>
              <a:defRPr/>
            </a:pPr>
            <a:r>
              <a:rPr lang="en-GB" sz="5600" b="1" dirty="0" smtClean="0">
                <a:solidFill>
                  <a:srgbClr val="0070C0"/>
                </a:solidFill>
                <a:latin typeface="Candara" pitchFamily="34" charset="0"/>
                <a:cs typeface="Aharoni" pitchFamily="2" charset="-79"/>
              </a:rPr>
              <a:t>Invites trust, suggests knowledge.</a:t>
            </a:r>
          </a:p>
          <a:p>
            <a:pPr marL="457200" indent="-457200" eaLnBrk="1" fontAlgn="auto" hangingPunct="1">
              <a:lnSpc>
                <a:spcPct val="170000"/>
              </a:lnSpc>
              <a:spcBef>
                <a:spcPts val="580"/>
              </a:spcBef>
              <a:spcAft>
                <a:spcPts val="0"/>
              </a:spcAft>
              <a:buFontTx/>
              <a:buAutoNum type="alphaUcPeriod"/>
              <a:defRPr/>
            </a:pPr>
            <a:r>
              <a:rPr lang="en-GB" sz="5600" b="1" dirty="0" smtClean="0">
                <a:solidFill>
                  <a:srgbClr val="0070C0"/>
                </a:solidFill>
                <a:latin typeface="Candara" pitchFamily="34" charset="0"/>
                <a:cs typeface="Aharoni" pitchFamily="2" charset="-79"/>
              </a:rPr>
              <a:t>Use of words like demand/urge/want/frightening</a:t>
            </a:r>
          </a:p>
          <a:p>
            <a:pPr marL="457200" indent="-457200" eaLnBrk="1" fontAlgn="auto" hangingPunct="1">
              <a:lnSpc>
                <a:spcPct val="170000"/>
              </a:lnSpc>
              <a:spcBef>
                <a:spcPts val="580"/>
              </a:spcBef>
              <a:spcAft>
                <a:spcPts val="0"/>
              </a:spcAft>
              <a:buFontTx/>
              <a:buAutoNum type="alphaUcPeriod"/>
              <a:defRPr/>
            </a:pPr>
            <a:r>
              <a:rPr lang="en-GB" sz="5600" b="1" dirty="0" smtClean="0">
                <a:solidFill>
                  <a:srgbClr val="0070C0"/>
                </a:solidFill>
                <a:latin typeface="Candara" pitchFamily="34" charset="0"/>
                <a:cs typeface="Aharoni" pitchFamily="2" charset="-79"/>
              </a:rPr>
              <a:t>Ideas presented in a way that seems opposite to what is really meant</a:t>
            </a:r>
          </a:p>
          <a:p>
            <a:pPr marL="457200" indent="-457200" eaLnBrk="1" fontAlgn="auto" hangingPunct="1">
              <a:lnSpc>
                <a:spcPct val="170000"/>
              </a:lnSpc>
              <a:spcBef>
                <a:spcPts val="580"/>
              </a:spcBef>
              <a:spcAft>
                <a:spcPts val="0"/>
              </a:spcAft>
              <a:buFontTx/>
              <a:buAutoNum type="alphaUcPeriod"/>
              <a:defRPr/>
            </a:pPr>
            <a:r>
              <a:rPr lang="en-GB" sz="5600" b="1" dirty="0" smtClean="0">
                <a:solidFill>
                  <a:srgbClr val="0070C0"/>
                </a:solidFill>
                <a:latin typeface="Candara" pitchFamily="34" charset="0"/>
                <a:cs typeface="Aharoni" pitchFamily="2" charset="-79"/>
              </a:rPr>
              <a:t>Little stories to involve reader/create sympathy</a:t>
            </a:r>
          </a:p>
          <a:p>
            <a:pPr marL="457200" indent="-457200" eaLnBrk="1" fontAlgn="auto" hangingPunct="1">
              <a:lnSpc>
                <a:spcPct val="170000"/>
              </a:lnSpc>
              <a:spcBef>
                <a:spcPts val="580"/>
              </a:spcBef>
              <a:spcAft>
                <a:spcPts val="0"/>
              </a:spcAft>
              <a:buFontTx/>
              <a:buAutoNum type="alphaUcPeriod"/>
              <a:defRPr/>
            </a:pPr>
            <a:r>
              <a:rPr lang="en-GB" sz="5600" b="1" dirty="0" smtClean="0">
                <a:solidFill>
                  <a:srgbClr val="0070C0"/>
                </a:solidFill>
                <a:latin typeface="Candara" pitchFamily="34" charset="0"/>
                <a:cs typeface="Aharoni" pitchFamily="2" charset="-79"/>
              </a:rPr>
              <a:t>Using words such as ‘you’, ‘we’, ‘us’ or ‘I’</a:t>
            </a:r>
          </a:p>
          <a:p>
            <a:pPr marL="457200" indent="-457200" eaLnBrk="1" fontAlgn="auto" hangingPunct="1">
              <a:lnSpc>
                <a:spcPct val="170000"/>
              </a:lnSpc>
              <a:spcBef>
                <a:spcPts val="580"/>
              </a:spcBef>
              <a:spcAft>
                <a:spcPts val="0"/>
              </a:spcAft>
              <a:buFontTx/>
              <a:buAutoNum type="alphaUcPeriod"/>
              <a:defRPr/>
            </a:pPr>
            <a:r>
              <a:rPr lang="en-GB" sz="5600" b="1" dirty="0" smtClean="0">
                <a:solidFill>
                  <a:srgbClr val="0070C0"/>
                </a:solidFill>
                <a:latin typeface="Candara" pitchFamily="34" charset="0"/>
                <a:cs typeface="Aharoni" pitchFamily="2" charset="-79"/>
              </a:rPr>
              <a:t>Questions that can not be answered</a:t>
            </a:r>
          </a:p>
          <a:p>
            <a:pPr marL="457200" indent="-457200" eaLnBrk="1" fontAlgn="auto" hangingPunct="1">
              <a:lnSpc>
                <a:spcPct val="170000"/>
              </a:lnSpc>
              <a:spcBef>
                <a:spcPts val="580"/>
              </a:spcBef>
              <a:spcAft>
                <a:spcPts val="0"/>
              </a:spcAft>
              <a:buFontTx/>
              <a:buAutoNum type="alphaUcPeriod"/>
              <a:defRPr/>
            </a:pPr>
            <a:r>
              <a:rPr lang="en-GB" sz="5600" b="1" dirty="0" smtClean="0">
                <a:solidFill>
                  <a:srgbClr val="0070C0"/>
                </a:solidFill>
                <a:latin typeface="Candara" pitchFamily="34" charset="0"/>
                <a:cs typeface="Aharoni" pitchFamily="2" charset="-79"/>
              </a:rPr>
              <a:t>To shock/surprise – make reader believe writer is knowledgeable</a:t>
            </a:r>
          </a:p>
          <a:p>
            <a:pPr marL="457200" indent="-457200" eaLnBrk="1" fontAlgn="auto" hangingPunct="1">
              <a:lnSpc>
                <a:spcPct val="170000"/>
              </a:lnSpc>
              <a:spcBef>
                <a:spcPts val="580"/>
              </a:spcBef>
              <a:spcAft>
                <a:spcPts val="0"/>
              </a:spcAft>
              <a:buFontTx/>
              <a:buAutoNum type="alphaUcPeriod"/>
              <a:defRPr/>
            </a:pPr>
            <a:r>
              <a:rPr lang="en-GB" sz="5600" b="1" dirty="0" smtClean="0">
                <a:solidFill>
                  <a:srgbClr val="0070C0"/>
                </a:solidFill>
                <a:latin typeface="Candara" pitchFamily="34" charset="0"/>
                <a:cs typeface="Aharoni" pitchFamily="2" charset="-79"/>
              </a:rPr>
              <a:t>Gets message across </a:t>
            </a:r>
          </a:p>
          <a:p>
            <a:pPr marL="457200" indent="-457200" eaLnBrk="1" fontAlgn="auto" hangingPunct="1">
              <a:lnSpc>
                <a:spcPct val="80000"/>
              </a:lnSpc>
              <a:spcBef>
                <a:spcPts val="580"/>
              </a:spcBef>
              <a:spcAft>
                <a:spcPts val="0"/>
              </a:spcAft>
              <a:buFont typeface="Wingdings 2"/>
              <a:buChar char=""/>
              <a:defRPr/>
            </a:pPr>
            <a:endParaRPr lang="en-GB" sz="1700" dirty="0" smtClean="0"/>
          </a:p>
          <a:p>
            <a:pPr marL="457200" indent="-457200" eaLnBrk="1" fontAlgn="auto" hangingPunct="1">
              <a:lnSpc>
                <a:spcPct val="80000"/>
              </a:lnSpc>
              <a:spcBef>
                <a:spcPts val="580"/>
              </a:spcBef>
              <a:spcAft>
                <a:spcPts val="0"/>
              </a:spcAft>
              <a:buFont typeface="Wingdings 2"/>
              <a:buChar char=""/>
              <a:defRPr/>
            </a:pPr>
            <a:endParaRPr lang="en-GB" sz="1700" dirty="0" smtClean="0"/>
          </a:p>
        </p:txBody>
      </p:sp>
    </p:spTree>
  </p:cSld>
  <p:clrMapOvr>
    <a:masterClrMapping/>
  </p:clrMapOvr>
  <p:transition spd="slow">
    <p:sndAc>
      <p:stSnd>
        <p:snd r:embed="rId2" name="voltage.wav"/>
      </p:stSnd>
    </p:sndAc>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2920" y="530352"/>
            <a:ext cx="8183880" cy="5130896"/>
          </a:xfrm>
        </p:spPr>
        <p:txBody>
          <a:bodyPr/>
          <a:lstStyle/>
          <a:p>
            <a:r>
              <a:rPr lang="en-GB" dirty="0" smtClean="0"/>
              <a:t> </a:t>
            </a:r>
            <a:r>
              <a:rPr lang="en-GB" sz="3600" dirty="0" smtClean="0"/>
              <a:t>To prepare yourself for answering Question 2 COMPLETE THE PIXEL THERAPY AND TESTING HANDOUTS</a:t>
            </a:r>
            <a:r>
              <a:rPr lang="en-GB" dirty="0" smtClean="0"/>
              <a:t>. </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2920" y="530352"/>
            <a:ext cx="8183880" cy="5706960"/>
          </a:xfrm>
        </p:spPr>
        <p:txBody>
          <a:bodyPr>
            <a:normAutofit lnSpcReduction="10000"/>
          </a:bodyPr>
          <a:lstStyle/>
          <a:p>
            <a:pPr>
              <a:buNone/>
            </a:pPr>
            <a:r>
              <a:rPr lang="en-GB" b="1" u="sng" dirty="0" smtClean="0"/>
              <a:t>Tips for answering -Extended Paper Question 2 </a:t>
            </a:r>
          </a:p>
          <a:p>
            <a:r>
              <a:rPr lang="en-GB" sz="2400" dirty="0" smtClean="0"/>
              <a:t>Spend your time equally on both paragraphs/parts of the question</a:t>
            </a:r>
          </a:p>
          <a:p>
            <a:r>
              <a:rPr lang="en-GB" sz="2400" dirty="0" smtClean="0"/>
              <a:t>Highlight a range of words and phrases that seem powerful to you from both paragraphs. </a:t>
            </a:r>
          </a:p>
          <a:p>
            <a:r>
              <a:rPr lang="en-GB" sz="2400" dirty="0" smtClean="0"/>
              <a:t>Put quotation marks around your choices. </a:t>
            </a:r>
          </a:p>
          <a:p>
            <a:r>
              <a:rPr lang="en-GB" sz="2400" dirty="0" smtClean="0"/>
              <a:t>Avoid general comments such as the ‘writer makes you feel that you are really there’ or ‘this is a descriptive phrase.’</a:t>
            </a:r>
          </a:p>
          <a:p>
            <a:r>
              <a:rPr lang="en-GB" sz="2400" dirty="0" smtClean="0"/>
              <a:t>To explain effects, think of what the reader </a:t>
            </a:r>
            <a:r>
              <a:rPr lang="en-GB" sz="2400" b="1" dirty="0" smtClean="0">
                <a:solidFill>
                  <a:srgbClr val="F2550E"/>
                </a:solidFill>
              </a:rPr>
              <a:t>sees and feels</a:t>
            </a:r>
            <a:r>
              <a:rPr lang="en-GB" sz="2400" b="1" dirty="0" smtClean="0">
                <a:solidFill>
                  <a:srgbClr val="FFC000"/>
                </a:solidFill>
              </a:rPr>
              <a:t> </a:t>
            </a:r>
            <a:r>
              <a:rPr lang="en-GB" sz="2400" dirty="0" smtClean="0"/>
              <a:t>when reading the word or phrase.</a:t>
            </a:r>
          </a:p>
          <a:p>
            <a:r>
              <a:rPr lang="en-GB" sz="2400" dirty="0" smtClean="0"/>
              <a:t>You need to use up to five examples from each paragraph. One or two examples are not enough to get 7-10 marks.</a:t>
            </a:r>
          </a:p>
          <a:p>
            <a:pPr>
              <a:buNone/>
            </a:pPr>
            <a:endParaRPr lang="en-GB"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3"/>
          <p:cNvSpPr>
            <a:spLocks noGrp="1" noChangeArrowheads="1"/>
          </p:cNvSpPr>
          <p:nvPr>
            <p:ph type="body" idx="1"/>
          </p:nvPr>
        </p:nvSpPr>
        <p:spPr>
          <a:xfrm>
            <a:off x="539552" y="692696"/>
            <a:ext cx="7772400" cy="4651375"/>
          </a:xfrm>
        </p:spPr>
        <p:txBody>
          <a:bodyPr/>
          <a:lstStyle/>
          <a:p>
            <a:pPr algn="ctr" eaLnBrk="1" hangingPunct="1">
              <a:buFont typeface="Wingdings" pitchFamily="2" charset="2"/>
              <a:buNone/>
            </a:pPr>
            <a:r>
              <a:rPr lang="en-GB" sz="2800" b="1" dirty="0" smtClean="0">
                <a:solidFill>
                  <a:srgbClr val="F2550E"/>
                </a:solidFill>
              </a:rPr>
              <a:t>YOU MUST NEVER USE THE FOLLOWING PHRASES!!!</a:t>
            </a:r>
          </a:p>
          <a:p>
            <a:pPr eaLnBrk="1" hangingPunct="1"/>
            <a:r>
              <a:rPr lang="en-GB" sz="2800" dirty="0" smtClean="0"/>
              <a:t>The language is good</a:t>
            </a:r>
          </a:p>
          <a:p>
            <a:pPr eaLnBrk="1" hangingPunct="1"/>
            <a:r>
              <a:rPr lang="en-GB" sz="2800" dirty="0" smtClean="0"/>
              <a:t>The language eye-catching</a:t>
            </a:r>
          </a:p>
          <a:p>
            <a:pPr eaLnBrk="1" hangingPunct="1"/>
            <a:r>
              <a:rPr lang="en-GB" sz="2800" dirty="0" smtClean="0"/>
              <a:t>The language is effective</a:t>
            </a:r>
          </a:p>
          <a:p>
            <a:pPr eaLnBrk="1" hangingPunct="1"/>
            <a:r>
              <a:rPr lang="en-GB" sz="2800" dirty="0" smtClean="0"/>
              <a:t>The language is interesting</a:t>
            </a:r>
          </a:p>
          <a:p>
            <a:pPr eaLnBrk="1" hangingPunct="1"/>
            <a:r>
              <a:rPr lang="en-GB" sz="2800" dirty="0" smtClean="0"/>
              <a:t>The language makes the reader think</a:t>
            </a:r>
          </a:p>
          <a:p>
            <a:pPr eaLnBrk="1" hangingPunct="1"/>
            <a:r>
              <a:rPr lang="en-GB" sz="2800" dirty="0" smtClean="0"/>
              <a:t>The language means…</a:t>
            </a:r>
          </a:p>
          <a:p>
            <a:pPr algn="ctr" eaLnBrk="1" hangingPunct="1">
              <a:buFont typeface="Wingdings" pitchFamily="2" charset="2"/>
              <a:buNone/>
            </a:pPr>
            <a:r>
              <a:rPr lang="en-GB" sz="2800" b="1" dirty="0" smtClean="0">
                <a:solidFill>
                  <a:srgbClr val="F2550E"/>
                </a:solidFill>
              </a:rPr>
              <a:t>… UNLESS YOU EXPLAIN </a:t>
            </a:r>
            <a:r>
              <a:rPr lang="en-GB" sz="2800" b="1" u="sng" dirty="0" smtClean="0">
                <a:solidFill>
                  <a:srgbClr val="F2550E"/>
                </a:solidFill>
              </a:rPr>
              <a:t>WHY</a:t>
            </a:r>
            <a:endParaRPr lang="en-US" sz="2800" b="1" u="sng" dirty="0" smtClean="0">
              <a:solidFill>
                <a:srgbClr val="F2550E"/>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539552" y="620688"/>
            <a:ext cx="8183880" cy="1051560"/>
          </a:xfrm>
        </p:spPr>
        <p:txBody>
          <a:bodyPr/>
          <a:lstStyle/>
          <a:p>
            <a:pPr eaLnBrk="1" hangingPunct="1"/>
            <a:r>
              <a:rPr lang="en-GB" dirty="0" smtClean="0"/>
              <a:t>Using </a:t>
            </a:r>
            <a:r>
              <a:rPr lang="en-GB" dirty="0" smtClean="0">
                <a:solidFill>
                  <a:schemeClr val="hlink"/>
                </a:solidFill>
              </a:rPr>
              <a:t>P</a:t>
            </a:r>
            <a:r>
              <a:rPr lang="en-GB" dirty="0" smtClean="0">
                <a:solidFill>
                  <a:schemeClr val="folHlink"/>
                </a:solidFill>
              </a:rPr>
              <a:t>E</a:t>
            </a:r>
            <a:r>
              <a:rPr lang="en-GB" dirty="0" smtClean="0">
                <a:solidFill>
                  <a:srgbClr val="00CC00"/>
                </a:solidFill>
              </a:rPr>
              <a:t>E</a:t>
            </a:r>
            <a:r>
              <a:rPr lang="en-GB" dirty="0" smtClean="0">
                <a:solidFill>
                  <a:srgbClr val="CC0099"/>
                </a:solidFill>
              </a:rPr>
              <a:t>L</a:t>
            </a:r>
            <a:endParaRPr lang="en-US" dirty="0" smtClean="0">
              <a:solidFill>
                <a:srgbClr val="CC0099"/>
              </a:solidFill>
            </a:endParaRPr>
          </a:p>
        </p:txBody>
      </p:sp>
      <p:sp>
        <p:nvSpPr>
          <p:cNvPr id="27651" name="Rectangle 3"/>
          <p:cNvSpPr>
            <a:spLocks noGrp="1" noChangeArrowheads="1"/>
          </p:cNvSpPr>
          <p:nvPr>
            <p:ph type="body" idx="1"/>
          </p:nvPr>
        </p:nvSpPr>
        <p:spPr>
          <a:xfrm>
            <a:off x="502920" y="530352"/>
            <a:ext cx="8183880" cy="4842864"/>
          </a:xfrm>
        </p:spPr>
        <p:txBody>
          <a:bodyPr>
            <a:normAutofit/>
          </a:bodyPr>
          <a:lstStyle/>
          <a:p>
            <a:pPr eaLnBrk="1" hangingPunct="1"/>
            <a:endParaRPr lang="en-GB" dirty="0" smtClean="0">
              <a:solidFill>
                <a:schemeClr val="hlink"/>
              </a:solidFill>
            </a:endParaRPr>
          </a:p>
          <a:p>
            <a:pPr lvl="8"/>
            <a:endParaRPr lang="en-GB" dirty="0" smtClean="0">
              <a:solidFill>
                <a:schemeClr val="hlink"/>
              </a:solidFill>
            </a:endParaRPr>
          </a:p>
          <a:p>
            <a:pPr lvl="8"/>
            <a:endParaRPr lang="en-GB" dirty="0" smtClean="0">
              <a:solidFill>
                <a:schemeClr val="hlink"/>
              </a:solidFill>
            </a:endParaRPr>
          </a:p>
          <a:p>
            <a:pPr eaLnBrk="1" hangingPunct="1"/>
            <a:r>
              <a:rPr lang="en-GB" dirty="0" smtClean="0">
                <a:solidFill>
                  <a:schemeClr val="hlink"/>
                </a:solidFill>
              </a:rPr>
              <a:t>Point</a:t>
            </a:r>
            <a:r>
              <a:rPr lang="en-GB" dirty="0" smtClean="0"/>
              <a:t> – Identify a technique</a:t>
            </a:r>
          </a:p>
          <a:p>
            <a:pPr eaLnBrk="1" hangingPunct="1"/>
            <a:r>
              <a:rPr lang="en-GB" dirty="0" smtClean="0">
                <a:solidFill>
                  <a:schemeClr val="folHlink"/>
                </a:solidFill>
              </a:rPr>
              <a:t>Evidence</a:t>
            </a:r>
            <a:r>
              <a:rPr lang="en-GB" dirty="0" smtClean="0"/>
              <a:t> – Give a short quotation</a:t>
            </a:r>
          </a:p>
          <a:p>
            <a:pPr eaLnBrk="1" hangingPunct="1"/>
            <a:r>
              <a:rPr lang="en-GB" dirty="0" smtClean="0">
                <a:solidFill>
                  <a:srgbClr val="00CC00"/>
                </a:solidFill>
              </a:rPr>
              <a:t>Explain</a:t>
            </a:r>
            <a:r>
              <a:rPr lang="en-GB" dirty="0" smtClean="0"/>
              <a:t> – The effect of this technique on the reader</a:t>
            </a:r>
          </a:p>
          <a:p>
            <a:pPr eaLnBrk="1" hangingPunct="1"/>
            <a:r>
              <a:rPr lang="en-GB" dirty="0" smtClean="0">
                <a:solidFill>
                  <a:srgbClr val="CC0099"/>
                </a:solidFill>
              </a:rPr>
              <a:t>Link</a:t>
            </a:r>
            <a:r>
              <a:rPr lang="en-GB" dirty="0" smtClean="0"/>
              <a:t> – Refer back to the question (repeat some of the words)</a:t>
            </a:r>
            <a:endParaRPr lang="en-US"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2920" y="530352"/>
            <a:ext cx="8183880" cy="5994992"/>
          </a:xfrm>
        </p:spPr>
        <p:txBody>
          <a:bodyPr>
            <a:normAutofit fontScale="77500" lnSpcReduction="20000"/>
          </a:bodyPr>
          <a:lstStyle/>
          <a:p>
            <a:pPr algn="ctr">
              <a:buNone/>
            </a:pPr>
            <a:r>
              <a:rPr lang="en-GB" b="1" u="sng" dirty="0" smtClean="0"/>
              <a:t>EXAM PRACTICE </a:t>
            </a:r>
          </a:p>
          <a:p>
            <a:pPr algn="ctr">
              <a:buNone/>
            </a:pPr>
            <a:r>
              <a:rPr lang="en-GB" b="1" u="sng" dirty="0" smtClean="0"/>
              <a:t>Extended Question 2 Bear </a:t>
            </a:r>
            <a:r>
              <a:rPr lang="en-GB" b="1" u="sng" dirty="0" err="1" smtClean="0"/>
              <a:t>Grylls</a:t>
            </a:r>
            <a:endParaRPr lang="en-GB" b="1" u="sng" dirty="0" smtClean="0"/>
          </a:p>
          <a:p>
            <a:pPr algn="ctr">
              <a:buNone/>
            </a:pPr>
            <a:endParaRPr lang="en-GB" b="1" u="sng" dirty="0" smtClean="0"/>
          </a:p>
          <a:p>
            <a:r>
              <a:rPr lang="en-GB" b="1" dirty="0" smtClean="0"/>
              <a:t>Read the extract as a group.</a:t>
            </a:r>
          </a:p>
          <a:p>
            <a:pPr>
              <a:buNone/>
            </a:pPr>
            <a:endParaRPr lang="en-GB" dirty="0" smtClean="0"/>
          </a:p>
          <a:p>
            <a:pPr>
              <a:buNone/>
            </a:pPr>
            <a:r>
              <a:rPr lang="en-GB" dirty="0" smtClean="0"/>
              <a:t>Re- read the descriptions of: </a:t>
            </a:r>
          </a:p>
          <a:p>
            <a:pPr marL="514350" indent="-514350">
              <a:buAutoNum type="alphaUcParenR"/>
            </a:pPr>
            <a:r>
              <a:rPr lang="en-GB" dirty="0" smtClean="0"/>
              <a:t>The fall in paragraph 3, beginning ‘‘I flip on to my front’’ </a:t>
            </a:r>
          </a:p>
          <a:p>
            <a:pPr marL="514350" indent="-514350">
              <a:buAutoNum type="alphaUcParenR"/>
            </a:pPr>
            <a:r>
              <a:rPr lang="en-GB" dirty="0" smtClean="0"/>
              <a:t>The accidents in paragraph 5, beginning ‘‘Instead, I am in agony, writhing and crying.’’</a:t>
            </a:r>
          </a:p>
          <a:p>
            <a:pPr marL="514350" indent="-514350">
              <a:buAutoNum type="alphaUcParenR"/>
            </a:pPr>
            <a:endParaRPr lang="en-GB" dirty="0" smtClean="0"/>
          </a:p>
          <a:p>
            <a:pPr marL="514350" indent="-514350">
              <a:buNone/>
            </a:pPr>
            <a:r>
              <a:rPr lang="en-GB" b="1" dirty="0" smtClean="0"/>
              <a:t>Select words and phrases from these descriptions, and explain how the writer has created effects by using this language</a:t>
            </a:r>
          </a:p>
          <a:p>
            <a:pPr marL="514350" indent="-514350">
              <a:buNone/>
            </a:pPr>
            <a:endParaRPr lang="en-GB" b="1" dirty="0" smtClean="0"/>
          </a:p>
          <a:p>
            <a:pPr marL="514350" indent="-514350">
              <a:buNone/>
            </a:pPr>
            <a:r>
              <a:rPr lang="en-GB" b="1" dirty="0" smtClean="0"/>
              <a:t>Write between 1 and 1 ½ sides, allowing for the size of your handwriting</a:t>
            </a:r>
          </a:p>
          <a:p>
            <a:pPr marL="514350" indent="-514350">
              <a:buNone/>
            </a:pPr>
            <a:endParaRPr lang="en-GB" b="1" dirty="0" smtClean="0"/>
          </a:p>
          <a:p>
            <a:pPr marL="514350" indent="-514350">
              <a:buNone/>
            </a:pPr>
            <a:r>
              <a:rPr lang="en-GB" b="1" dirty="0" smtClean="0">
                <a:solidFill>
                  <a:srgbClr val="FF0000"/>
                </a:solidFill>
              </a:rPr>
              <a:t>You have 21 minutes to answer the question</a:t>
            </a:r>
          </a:p>
          <a:p>
            <a:pPr marL="514350" indent="-514350">
              <a:buNone/>
            </a:pPr>
            <a:endParaRPr lang="en-GB" b="1" dirty="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2920" y="530352"/>
            <a:ext cx="8183880" cy="6139008"/>
          </a:xfrm>
        </p:spPr>
        <p:txBody>
          <a:bodyPr>
            <a:normAutofit fontScale="70000" lnSpcReduction="20000"/>
          </a:bodyPr>
          <a:lstStyle/>
          <a:p>
            <a:pPr algn="ctr">
              <a:buNone/>
            </a:pPr>
            <a:r>
              <a:rPr lang="en-GB" b="1" u="sng" dirty="0" smtClean="0"/>
              <a:t>EXAM PRACTICE</a:t>
            </a:r>
          </a:p>
          <a:p>
            <a:pPr algn="ctr">
              <a:buNone/>
            </a:pPr>
            <a:r>
              <a:rPr lang="en-GB" b="1" u="sng" dirty="0" smtClean="0"/>
              <a:t>Extended Question 2- 2012 paper</a:t>
            </a:r>
          </a:p>
          <a:p>
            <a:pPr>
              <a:buNone/>
            </a:pPr>
            <a:endParaRPr lang="en-GB" b="1" u="sng" dirty="0" smtClean="0"/>
          </a:p>
          <a:p>
            <a:r>
              <a:rPr lang="en-GB" b="1" dirty="0" smtClean="0"/>
              <a:t>Read the extract about Julia’s visit to the rainforest as a group</a:t>
            </a:r>
          </a:p>
          <a:p>
            <a:endParaRPr lang="en-GB" b="1" dirty="0" smtClean="0"/>
          </a:p>
          <a:p>
            <a:r>
              <a:rPr lang="en-GB" dirty="0" smtClean="0"/>
              <a:t>Re-read the descriptions of:</a:t>
            </a:r>
          </a:p>
          <a:p>
            <a:pPr marL="514350" indent="-514350">
              <a:buAutoNum type="alphaUcParenR"/>
            </a:pPr>
            <a:r>
              <a:rPr lang="en-GB" dirty="0" smtClean="0"/>
              <a:t>The rainforest and its wildlife in paragraph 1, from ‘The family was trudging...’ </a:t>
            </a:r>
          </a:p>
          <a:p>
            <a:pPr marL="514350" indent="-514350">
              <a:buAutoNum type="alphaUcParenR"/>
            </a:pPr>
            <a:r>
              <a:rPr lang="en-GB" dirty="0" smtClean="0"/>
              <a:t>Julia’s walk through the rainforest in search of her parents in paragraph 4, from ‘hours later...’ </a:t>
            </a:r>
          </a:p>
          <a:p>
            <a:pPr marL="514350" indent="-514350">
              <a:buAutoNum type="alphaUcParenR"/>
            </a:pPr>
            <a:endParaRPr lang="en-GB" dirty="0" smtClean="0"/>
          </a:p>
          <a:p>
            <a:pPr marL="514350" indent="-514350">
              <a:buNone/>
            </a:pPr>
            <a:r>
              <a:rPr lang="en-GB" b="1" dirty="0" smtClean="0"/>
              <a:t>Select words and phrases from these descriptions, and explain how the writer has created effects by using this language</a:t>
            </a:r>
          </a:p>
          <a:p>
            <a:pPr marL="514350" indent="-514350">
              <a:buNone/>
            </a:pPr>
            <a:endParaRPr lang="en-GB" b="1" dirty="0" smtClean="0"/>
          </a:p>
          <a:p>
            <a:pPr marL="514350" indent="-514350">
              <a:buNone/>
            </a:pPr>
            <a:r>
              <a:rPr lang="en-GB" b="1" dirty="0" smtClean="0"/>
              <a:t>Write between 1 and 1 ½ sides, allowing for the size </a:t>
            </a:r>
            <a:r>
              <a:rPr lang="en-GB" dirty="0" smtClean="0"/>
              <a:t>of your handwriting</a:t>
            </a:r>
          </a:p>
          <a:p>
            <a:endParaRPr lang="en-GB" u="sng" dirty="0" smtClean="0"/>
          </a:p>
          <a:p>
            <a:pPr>
              <a:buNone/>
            </a:pPr>
            <a:r>
              <a:rPr lang="en-GB" sz="3400" dirty="0" smtClean="0">
                <a:solidFill>
                  <a:srgbClr val="FF0000"/>
                </a:solidFill>
              </a:rPr>
              <a:t>You have 21 minutes to answer the question </a:t>
            </a:r>
          </a:p>
          <a:p>
            <a:pPr algn="ctr">
              <a:buNone/>
            </a:pPr>
            <a:r>
              <a:rPr lang="en-GB" u="sng" dirty="0" smtClean="0"/>
              <a:t> </a:t>
            </a:r>
            <a:endParaRPr lang="en-GB" u="sng"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2920" y="530352"/>
            <a:ext cx="8183880" cy="5490936"/>
          </a:xfrm>
        </p:spPr>
        <p:txBody>
          <a:bodyPr>
            <a:normAutofit/>
          </a:bodyPr>
          <a:lstStyle/>
          <a:p>
            <a:pPr>
              <a:buNone/>
            </a:pPr>
            <a:r>
              <a:rPr lang="en-GB" sz="3200" b="1" u="sng" dirty="0" smtClean="0"/>
              <a:t>PLENARY</a:t>
            </a:r>
          </a:p>
          <a:p>
            <a:r>
              <a:rPr lang="en-GB" sz="3200" dirty="0" smtClean="0"/>
              <a:t>Read through the Model answer for this question as a group.</a:t>
            </a:r>
          </a:p>
          <a:p>
            <a:r>
              <a:rPr lang="en-GB" sz="3200" dirty="0" smtClean="0"/>
              <a:t>Highlight particular sentences you think are good.</a:t>
            </a:r>
          </a:p>
          <a:p>
            <a:r>
              <a:rPr lang="en-GB" sz="3200" dirty="0" smtClean="0"/>
              <a:t>In your book write down the top three things the writer has done. </a:t>
            </a:r>
            <a:endParaRPr lang="en-GB" sz="32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2920" y="530352"/>
            <a:ext cx="8183880" cy="4986880"/>
          </a:xfrm>
        </p:spPr>
        <p:txBody>
          <a:bodyPr>
            <a:normAutofit fontScale="92500"/>
          </a:bodyPr>
          <a:lstStyle/>
          <a:p>
            <a:pPr>
              <a:buNone/>
            </a:pPr>
            <a:r>
              <a:rPr lang="en-GB" b="1" u="sng" dirty="0" smtClean="0"/>
              <a:t>Cambridge IGCSE EXAM FORMAT</a:t>
            </a:r>
          </a:p>
          <a:p>
            <a:pPr>
              <a:buNone/>
            </a:pPr>
            <a:r>
              <a:rPr lang="en-GB" dirty="0" smtClean="0"/>
              <a:t>There are two possible exams you can sit</a:t>
            </a:r>
          </a:p>
          <a:p>
            <a:pPr>
              <a:buNone/>
            </a:pPr>
            <a:r>
              <a:rPr lang="en-GB" dirty="0" smtClean="0"/>
              <a:t>The Extension and the Core Paper. </a:t>
            </a:r>
          </a:p>
          <a:p>
            <a:endParaRPr lang="en-GB" dirty="0" smtClean="0"/>
          </a:p>
          <a:p>
            <a:pPr>
              <a:buNone/>
            </a:pPr>
            <a:r>
              <a:rPr lang="en-GB" b="1" u="sng" dirty="0" smtClean="0">
                <a:solidFill>
                  <a:srgbClr val="F2550E"/>
                </a:solidFill>
              </a:rPr>
              <a:t>CORE PAPER (Foundation) </a:t>
            </a:r>
          </a:p>
          <a:p>
            <a:r>
              <a:rPr lang="en-GB" dirty="0" smtClean="0"/>
              <a:t>1 HOUR AND 45 MINUTES</a:t>
            </a:r>
          </a:p>
          <a:p>
            <a:r>
              <a:rPr lang="en-GB" dirty="0" smtClean="0"/>
              <a:t>ANSWER TWO QUESTIONS ON ONE PASSAGE</a:t>
            </a:r>
          </a:p>
          <a:p>
            <a:r>
              <a:rPr lang="en-GB" dirty="0" smtClean="0"/>
              <a:t>QUESTION ONE IS WORTH 30 MARKS</a:t>
            </a:r>
          </a:p>
          <a:p>
            <a:r>
              <a:rPr lang="en-GB" dirty="0" smtClean="0"/>
              <a:t>QUESTION TWO IS WORTH 20 MARKS</a:t>
            </a:r>
          </a:p>
          <a:p>
            <a:r>
              <a:rPr lang="en-GB" dirty="0" smtClean="0"/>
              <a:t>ELIGIBLE GRADES C-G</a:t>
            </a:r>
          </a:p>
          <a:p>
            <a:r>
              <a:rPr lang="en-GB" dirty="0" smtClean="0"/>
              <a:t>40% OF THE COURSES TOTAL MARKS</a:t>
            </a:r>
          </a:p>
          <a:p>
            <a:pPr>
              <a:buNone/>
            </a:pPr>
            <a:endParaRPr lang="en-GB" dirty="0" smtClean="0"/>
          </a:p>
          <a:p>
            <a:endParaRPr lang="en-GB" dirty="0" smtClean="0"/>
          </a:p>
          <a:p>
            <a:endParaRPr lang="en-GB"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2920" y="530352"/>
            <a:ext cx="8183880" cy="5274912"/>
          </a:xfrm>
        </p:spPr>
        <p:txBody>
          <a:bodyPr>
            <a:normAutofit/>
          </a:bodyPr>
          <a:lstStyle/>
          <a:p>
            <a:r>
              <a:rPr lang="en-GB" b="1" u="sng" dirty="0" smtClean="0">
                <a:solidFill>
                  <a:srgbClr val="F2550E"/>
                </a:solidFill>
              </a:rPr>
              <a:t>EXTENSION PAPER (Higher) </a:t>
            </a:r>
          </a:p>
          <a:p>
            <a:r>
              <a:rPr lang="en-GB" dirty="0" smtClean="0"/>
              <a:t>2 HOURS</a:t>
            </a:r>
          </a:p>
          <a:p>
            <a:r>
              <a:rPr lang="en-GB" dirty="0" smtClean="0"/>
              <a:t>3 QUESTIONS ON TWO PASSAGES WHICH ARE LINKED BY A COMMON THEME</a:t>
            </a:r>
          </a:p>
          <a:p>
            <a:r>
              <a:rPr lang="en-GB" dirty="0" smtClean="0"/>
              <a:t>QUESTION ONE IS WORTH 20 MARKS. QUESTION TWO IS WORTH 10 MARKS. QUESTION THREE IS WORTH 20 MARKS. </a:t>
            </a:r>
          </a:p>
          <a:p>
            <a:r>
              <a:rPr lang="en-GB" dirty="0" smtClean="0"/>
              <a:t>ELIGIBLE GRADES ARE A-E</a:t>
            </a:r>
          </a:p>
          <a:p>
            <a:r>
              <a:rPr lang="en-GB" dirty="0" smtClean="0"/>
              <a:t>40% TOTAL MARKS</a:t>
            </a:r>
            <a:endParaRPr lang="en-GB"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2920" y="530352"/>
            <a:ext cx="8183880" cy="4698848"/>
          </a:xfrm>
        </p:spPr>
        <p:txBody>
          <a:bodyPr>
            <a:normAutofit fontScale="77500" lnSpcReduction="20000"/>
          </a:bodyPr>
          <a:lstStyle/>
          <a:p>
            <a:pPr algn="ctr">
              <a:buNone/>
            </a:pPr>
            <a:r>
              <a:rPr lang="en-GB" u="sng" dirty="0" smtClean="0">
                <a:solidFill>
                  <a:srgbClr val="F2550E"/>
                </a:solidFill>
              </a:rPr>
              <a:t>EXAM TIMINGS </a:t>
            </a:r>
          </a:p>
          <a:p>
            <a:pPr>
              <a:buNone/>
            </a:pPr>
            <a:r>
              <a:rPr lang="en-GB" b="1" u="sng" dirty="0" smtClean="0"/>
              <a:t>EXTENDED PAPER</a:t>
            </a:r>
          </a:p>
          <a:p>
            <a:pPr>
              <a:buNone/>
            </a:pPr>
            <a:endParaRPr lang="en-GB" b="1" u="sng" dirty="0" smtClean="0"/>
          </a:p>
          <a:p>
            <a:r>
              <a:rPr lang="en-GB" dirty="0" smtClean="0"/>
              <a:t>Spend 15 minutes reading the two passages</a:t>
            </a:r>
          </a:p>
          <a:p>
            <a:r>
              <a:rPr lang="en-GB" dirty="0" smtClean="0"/>
              <a:t>Question One 42 minutes</a:t>
            </a:r>
          </a:p>
          <a:p>
            <a:r>
              <a:rPr lang="en-GB" dirty="0" smtClean="0"/>
              <a:t>Question Two 21 minutes</a:t>
            </a:r>
          </a:p>
          <a:p>
            <a:r>
              <a:rPr lang="en-GB" dirty="0" smtClean="0"/>
              <a:t>Question Three 42 Minutes</a:t>
            </a:r>
          </a:p>
          <a:p>
            <a:pPr>
              <a:buNone/>
            </a:pPr>
            <a:endParaRPr lang="en-GB" b="1" u="sng" dirty="0" smtClean="0"/>
          </a:p>
          <a:p>
            <a:pPr>
              <a:buNone/>
            </a:pPr>
            <a:r>
              <a:rPr lang="en-GB" b="1" u="sng" dirty="0" smtClean="0"/>
              <a:t>CORE PAPER</a:t>
            </a:r>
          </a:p>
          <a:p>
            <a:r>
              <a:rPr lang="en-GB" dirty="0" smtClean="0"/>
              <a:t>Spend 10 minutes reading the passage</a:t>
            </a:r>
          </a:p>
          <a:p>
            <a:r>
              <a:rPr lang="en-GB" dirty="0" smtClean="0"/>
              <a:t>Question One 55 minutes</a:t>
            </a:r>
          </a:p>
          <a:p>
            <a:r>
              <a:rPr lang="en-GB" dirty="0" smtClean="0"/>
              <a:t>Question Two 40 minutes</a:t>
            </a:r>
          </a:p>
          <a:p>
            <a:endParaRPr lang="en-GB" dirty="0" smtClean="0"/>
          </a:p>
          <a:p>
            <a:pPr>
              <a:buNone/>
            </a:pPr>
            <a:r>
              <a:rPr lang="en-GB" b="1" u="sng" dirty="0" smtClean="0"/>
              <a:t>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2920" y="530352"/>
            <a:ext cx="8183880" cy="5634952"/>
          </a:xfrm>
        </p:spPr>
        <p:txBody>
          <a:bodyPr/>
          <a:lstStyle/>
          <a:p>
            <a:pPr>
              <a:buNone/>
            </a:pPr>
            <a:r>
              <a:rPr lang="en-GB" b="1" u="sng" dirty="0" smtClean="0">
                <a:solidFill>
                  <a:srgbClr val="F2550E"/>
                </a:solidFill>
              </a:rPr>
              <a:t>ASSESSMENT OBJECTIVES</a:t>
            </a:r>
          </a:p>
          <a:p>
            <a:r>
              <a:rPr lang="en-GB" sz="3600" dirty="0" smtClean="0"/>
              <a:t>Both CORE and EXTENDED PAPERS are out of 50 marks. </a:t>
            </a:r>
          </a:p>
          <a:p>
            <a:r>
              <a:rPr lang="en-GB" sz="3600" dirty="0" smtClean="0"/>
              <a:t>40 of those marks are awarded on your reading skills </a:t>
            </a:r>
          </a:p>
          <a:p>
            <a:r>
              <a:rPr lang="en-GB" sz="3600" dirty="0" smtClean="0"/>
              <a:t>10 marks on your writing skills. </a:t>
            </a:r>
          </a:p>
          <a:p>
            <a:pPr>
              <a:buNone/>
            </a:pPr>
            <a:endParaRPr lang="en-GB" dirty="0" smtClean="0"/>
          </a:p>
          <a:p>
            <a:endParaRPr lang="en-GB"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2920" y="530352"/>
            <a:ext cx="8183880" cy="5346920"/>
          </a:xfrm>
        </p:spPr>
        <p:txBody>
          <a:bodyPr/>
          <a:lstStyle/>
          <a:p>
            <a:pPr>
              <a:buNone/>
            </a:pPr>
            <a:r>
              <a:rPr lang="en-GB" sz="3600" b="1" u="sng" dirty="0" smtClean="0"/>
              <a:t>Title</a:t>
            </a:r>
          </a:p>
          <a:p>
            <a:pPr>
              <a:buNone/>
            </a:pPr>
            <a:r>
              <a:rPr lang="en-GB" sz="3600" dirty="0"/>
              <a:t>L</a:t>
            </a:r>
            <a:r>
              <a:rPr lang="en-GB" sz="3600" dirty="0" smtClean="0"/>
              <a:t>anguage Effects</a:t>
            </a:r>
          </a:p>
          <a:p>
            <a:pPr>
              <a:buNone/>
            </a:pPr>
            <a:r>
              <a:rPr lang="en-GB" sz="3600" b="1" u="sng" dirty="0" smtClean="0"/>
              <a:t>Learning Objectives: </a:t>
            </a:r>
          </a:p>
          <a:p>
            <a:pPr>
              <a:buNone/>
            </a:pPr>
            <a:endParaRPr lang="en-GB" dirty="0" smtClean="0"/>
          </a:p>
          <a:p>
            <a:pPr lvl="0"/>
            <a:r>
              <a:rPr lang="en-GB" dirty="0" smtClean="0"/>
              <a:t>To be able to identify features of language and explain the effects they can have on a reader </a:t>
            </a:r>
          </a:p>
          <a:p>
            <a:pPr>
              <a:buNone/>
            </a:pPr>
            <a:endParaRPr lang="en-GB" dirty="0"/>
          </a:p>
        </p:txBody>
      </p:sp>
    </p:spTree>
    <p:extLst>
      <p:ext uri="{BB962C8B-B14F-4D97-AF65-F5344CB8AC3E}">
        <p14:creationId xmlns:p14="http://schemas.microsoft.com/office/powerpoint/2010/main" val="353670690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2920" y="530352"/>
            <a:ext cx="8183880" cy="5634952"/>
          </a:xfrm>
        </p:spPr>
        <p:txBody>
          <a:bodyPr>
            <a:normAutofit/>
          </a:bodyPr>
          <a:lstStyle/>
          <a:p>
            <a:pPr>
              <a:buNone/>
            </a:pPr>
            <a:r>
              <a:rPr lang="en-GB" b="1" u="sng" dirty="0" smtClean="0"/>
              <a:t>Today we are going to focus on one of the reading objectives. - R4 that is in both the CORE AND EXTENDED PAPER</a:t>
            </a:r>
          </a:p>
          <a:p>
            <a:pPr>
              <a:buNone/>
            </a:pPr>
            <a:r>
              <a:rPr lang="en-GB" b="1" u="sng" dirty="0" smtClean="0"/>
              <a:t>The four reading objectives are: </a:t>
            </a:r>
          </a:p>
          <a:p>
            <a:r>
              <a:rPr lang="en-GB" dirty="0" smtClean="0"/>
              <a:t>R1 Understand and collate explicit meanings</a:t>
            </a:r>
          </a:p>
          <a:p>
            <a:r>
              <a:rPr lang="en-GB" dirty="0" smtClean="0"/>
              <a:t>R2 Understand, explain and collate implicit meanings and attitudes</a:t>
            </a:r>
          </a:p>
          <a:p>
            <a:r>
              <a:rPr lang="en-GB" dirty="0" smtClean="0"/>
              <a:t>R3 Select analyse and evaluate what is relevant to specific purposes </a:t>
            </a:r>
          </a:p>
          <a:p>
            <a:r>
              <a:rPr lang="en-GB" dirty="0" smtClean="0"/>
              <a:t>R4 </a:t>
            </a:r>
            <a:r>
              <a:rPr lang="en-GB" b="1" dirty="0" smtClean="0">
                <a:solidFill>
                  <a:srgbClr val="F2550E"/>
                </a:solidFill>
              </a:rPr>
              <a:t>Understand how writers achieve effects. </a:t>
            </a:r>
          </a:p>
          <a:p>
            <a:pPr>
              <a:buNone/>
            </a:pPr>
            <a:endParaRPr lang="en-GB" b="1" dirty="0" smtClean="0"/>
          </a:p>
        </p:txBody>
      </p:sp>
    </p:spTree>
    <p:extLst>
      <p:ext uri="{BB962C8B-B14F-4D97-AF65-F5344CB8AC3E}">
        <p14:creationId xmlns:p14="http://schemas.microsoft.com/office/powerpoint/2010/main" val="50571343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2920" y="530352"/>
            <a:ext cx="8183880" cy="5922984"/>
          </a:xfrm>
        </p:spPr>
        <p:txBody>
          <a:bodyPr>
            <a:normAutofit fontScale="85000" lnSpcReduction="20000"/>
          </a:bodyPr>
          <a:lstStyle/>
          <a:p>
            <a:r>
              <a:rPr lang="en-GB" sz="3300" dirty="0" smtClean="0"/>
              <a:t>In the </a:t>
            </a:r>
            <a:r>
              <a:rPr lang="en-GB" sz="3300" b="1" dirty="0" smtClean="0">
                <a:solidFill>
                  <a:srgbClr val="FF0000"/>
                </a:solidFill>
              </a:rPr>
              <a:t>Extended Paper </a:t>
            </a:r>
            <a:r>
              <a:rPr lang="en-GB" sz="3300" dirty="0" smtClean="0"/>
              <a:t>it is </a:t>
            </a:r>
            <a:r>
              <a:rPr lang="en-GB" sz="3300" b="1" dirty="0" smtClean="0">
                <a:solidFill>
                  <a:srgbClr val="FF0000"/>
                </a:solidFill>
              </a:rPr>
              <a:t>Question 2 </a:t>
            </a:r>
            <a:r>
              <a:rPr lang="en-GB" sz="3300" dirty="0" smtClean="0"/>
              <a:t>that tests this reading objective</a:t>
            </a:r>
          </a:p>
          <a:p>
            <a:endParaRPr lang="en-GB" b="1" dirty="0" smtClean="0">
              <a:solidFill>
                <a:srgbClr val="F2550E"/>
              </a:solidFill>
            </a:endParaRPr>
          </a:p>
          <a:p>
            <a:r>
              <a:rPr lang="en-GB" sz="3500" dirty="0" smtClean="0"/>
              <a:t>To answer this type of question you need to be able to pick out and </a:t>
            </a:r>
            <a:r>
              <a:rPr lang="en-GB" sz="3500" dirty="0" smtClean="0">
                <a:solidFill>
                  <a:srgbClr val="FF0000"/>
                </a:solidFill>
              </a:rPr>
              <a:t>interesting words and phrases. </a:t>
            </a:r>
          </a:p>
          <a:p>
            <a:r>
              <a:rPr lang="en-GB" sz="3500" dirty="0" smtClean="0"/>
              <a:t>You need to be aware of </a:t>
            </a:r>
            <a:r>
              <a:rPr lang="en-GB" sz="3500" dirty="0" smtClean="0">
                <a:solidFill>
                  <a:srgbClr val="FF0000"/>
                </a:solidFill>
              </a:rPr>
              <a:t>language features </a:t>
            </a:r>
            <a:r>
              <a:rPr lang="en-GB" sz="3500" dirty="0" smtClean="0"/>
              <a:t>also known as linguistic devices.</a:t>
            </a:r>
          </a:p>
          <a:p>
            <a:r>
              <a:rPr lang="en-GB" sz="3500" dirty="0" smtClean="0"/>
              <a:t>You also need to be confident in explaining the </a:t>
            </a:r>
            <a:r>
              <a:rPr lang="en-GB" sz="3500" dirty="0" smtClean="0">
                <a:solidFill>
                  <a:srgbClr val="FF0000"/>
                </a:solidFill>
              </a:rPr>
              <a:t>effect a certain word or phrase has on the reader. </a:t>
            </a:r>
          </a:p>
          <a:p>
            <a:endParaRPr lang="en-GB" sz="3500" dirty="0" smtClean="0"/>
          </a:p>
          <a:p>
            <a:endParaRPr lang="en-GB" dirty="0" smtClean="0"/>
          </a:p>
          <a:p>
            <a:pPr>
              <a:buNone/>
            </a:pPr>
            <a:r>
              <a:rPr lang="en-GB" dirty="0" smtClean="0"/>
              <a:t> </a:t>
            </a:r>
            <a:endParaRPr lang="en-GB"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Rounded Rectangle 47"/>
          <p:cNvSpPr/>
          <p:nvPr/>
        </p:nvSpPr>
        <p:spPr>
          <a:xfrm>
            <a:off x="179388" y="188913"/>
            <a:ext cx="8785225" cy="6480175"/>
          </a:xfrm>
          <a:prstGeom prst="roundRect">
            <a:avLst>
              <a:gd name="adj" fmla="val 7778"/>
            </a:avLst>
          </a:prstGeom>
          <a:ln/>
        </p:spPr>
        <p:style>
          <a:lnRef idx="2">
            <a:schemeClr val="accent2"/>
          </a:lnRef>
          <a:fillRef idx="1">
            <a:schemeClr val="lt1"/>
          </a:fillRef>
          <a:effectRef idx="0">
            <a:schemeClr val="accent2"/>
          </a:effectRef>
          <a:fontRef idx="minor">
            <a:schemeClr val="dk1"/>
          </a:fontRef>
        </p:style>
        <p:txBody>
          <a:bodyPr anchor="ctr"/>
          <a:lstStyle/>
          <a:p>
            <a:pPr>
              <a:defRPr/>
            </a:pPr>
            <a:endParaRPr lang="en-GB" b="1" dirty="0"/>
          </a:p>
        </p:txBody>
      </p:sp>
      <p:sp>
        <p:nvSpPr>
          <p:cNvPr id="50" name="TextBox 49"/>
          <p:cNvSpPr txBox="1"/>
          <p:nvPr/>
        </p:nvSpPr>
        <p:spPr>
          <a:xfrm>
            <a:off x="1979613" y="333375"/>
            <a:ext cx="4680619" cy="954107"/>
          </a:xfrm>
          <a:prstGeom prst="rect">
            <a:avLst/>
          </a:prstGeom>
        </p:spPr>
        <p:style>
          <a:lnRef idx="3">
            <a:schemeClr val="lt1"/>
          </a:lnRef>
          <a:fillRef idx="1">
            <a:schemeClr val="accent2"/>
          </a:fillRef>
          <a:effectRef idx="1">
            <a:schemeClr val="accent2"/>
          </a:effectRef>
          <a:fontRef idx="minor">
            <a:schemeClr val="lt1"/>
          </a:fontRef>
        </p:style>
        <p:txBody>
          <a:bodyPr wrap="square">
            <a:spAutoFit/>
          </a:bodyPr>
          <a:lstStyle/>
          <a:p>
            <a:pPr algn="ctr" fontAlgn="auto">
              <a:spcBef>
                <a:spcPts val="0"/>
              </a:spcBef>
              <a:spcAft>
                <a:spcPts val="0"/>
              </a:spcAft>
              <a:defRPr/>
            </a:pPr>
            <a:r>
              <a:rPr lang="en-GB" sz="2800" b="1" dirty="0">
                <a:effectLst>
                  <a:outerShdw blurRad="38100" dist="38100" dir="2700000" algn="tl">
                    <a:srgbClr val="000000">
                      <a:alpha val="43137"/>
                    </a:srgbClr>
                  </a:outerShdw>
                </a:effectLst>
              </a:rPr>
              <a:t>How is language used for </a:t>
            </a:r>
            <a:r>
              <a:rPr lang="en-GB" sz="2800" b="1" dirty="0">
                <a:solidFill>
                  <a:srgbClr val="00B0F0"/>
                </a:solidFill>
                <a:effectLst>
                  <a:outerShdw blurRad="38100" dist="38100" dir="2700000" algn="tl">
                    <a:srgbClr val="000000">
                      <a:alpha val="43137"/>
                    </a:srgbClr>
                  </a:outerShdw>
                </a:effectLst>
              </a:rPr>
              <a:t>effect</a:t>
            </a:r>
            <a:r>
              <a:rPr lang="en-GB" sz="2800" b="1" dirty="0">
                <a:effectLst>
                  <a:outerShdw blurRad="38100" dist="38100" dir="2700000" algn="tl">
                    <a:srgbClr val="000000">
                      <a:alpha val="43137"/>
                    </a:srgbClr>
                  </a:outerShdw>
                </a:effectLst>
              </a:rPr>
              <a:t>?</a:t>
            </a:r>
          </a:p>
        </p:txBody>
      </p:sp>
      <p:sp>
        <p:nvSpPr>
          <p:cNvPr id="5124" name="TextBox 50"/>
          <p:cNvSpPr txBox="1">
            <a:spLocks noChangeArrowheads="1"/>
          </p:cNvSpPr>
          <p:nvPr/>
        </p:nvSpPr>
        <p:spPr bwMode="auto">
          <a:xfrm>
            <a:off x="971550" y="549275"/>
            <a:ext cx="7056438" cy="368300"/>
          </a:xfrm>
          <a:prstGeom prst="rect">
            <a:avLst/>
          </a:prstGeom>
          <a:noFill/>
          <a:ln w="9525">
            <a:noFill/>
            <a:miter lim="800000"/>
            <a:headEnd/>
            <a:tailEnd/>
          </a:ln>
        </p:spPr>
        <p:txBody>
          <a:bodyPr>
            <a:spAutoFit/>
          </a:bodyPr>
          <a:lstStyle/>
          <a:p>
            <a:endParaRPr lang="en-GB" dirty="0">
              <a:latin typeface="Calibri" pitchFamily="34" charset="0"/>
            </a:endParaRPr>
          </a:p>
        </p:txBody>
      </p:sp>
      <p:sp>
        <p:nvSpPr>
          <p:cNvPr id="7" name="TextBox 6"/>
          <p:cNvSpPr txBox="1"/>
          <p:nvPr/>
        </p:nvSpPr>
        <p:spPr>
          <a:xfrm>
            <a:off x="323850" y="1340768"/>
            <a:ext cx="8496300" cy="1815882"/>
          </a:xfrm>
          <a:prstGeom prst="rect">
            <a:avLst/>
          </a:prstGeom>
          <a:noFill/>
        </p:spPr>
        <p:txBody>
          <a:bodyPr wrap="square">
            <a:spAutoFit/>
          </a:bodyPr>
          <a:lstStyle/>
          <a:p>
            <a:pPr algn="ctr">
              <a:defRPr/>
            </a:pPr>
            <a:r>
              <a:rPr lang="en-GB" sz="1600" b="1" dirty="0">
                <a:solidFill>
                  <a:srgbClr val="00B0F0"/>
                </a:solidFill>
                <a:latin typeface="+mn-lt"/>
              </a:rPr>
              <a:t>Language is always used for some kind of effect or other. Often, without commenting on specific linguistic devices, you can talk about the kind of language a writer uses,  noticing what kind of words are used, or what kind of tone or style is created by language and structure. Look at these examples…</a:t>
            </a:r>
          </a:p>
          <a:p>
            <a:pPr>
              <a:defRPr/>
            </a:pPr>
            <a:endParaRPr lang="en-GB" sz="1600" dirty="0">
              <a:latin typeface="+mn-lt"/>
            </a:endParaRPr>
          </a:p>
          <a:p>
            <a:pPr>
              <a:defRPr/>
            </a:pPr>
            <a:endParaRPr lang="en-GB" sz="1600" dirty="0">
              <a:latin typeface="+mn-lt"/>
            </a:endParaRPr>
          </a:p>
        </p:txBody>
      </p:sp>
      <p:sp>
        <p:nvSpPr>
          <p:cNvPr id="9" name="TextBox 8"/>
          <p:cNvSpPr txBox="1"/>
          <p:nvPr/>
        </p:nvSpPr>
        <p:spPr>
          <a:xfrm>
            <a:off x="1042988" y="4005263"/>
            <a:ext cx="7129462" cy="615553"/>
          </a:xfrm>
          <a:prstGeom prst="rect">
            <a:avLst/>
          </a:prstGeom>
          <a:effectLst>
            <a:outerShdw blurRad="50800" dist="38100" dir="5400000" algn="t" rotWithShape="0">
              <a:prstClr val="black">
                <a:alpha val="40000"/>
              </a:prstClr>
            </a:outerShdw>
          </a:effectLst>
        </p:spPr>
        <p:style>
          <a:lnRef idx="2">
            <a:schemeClr val="accent2"/>
          </a:lnRef>
          <a:fillRef idx="1">
            <a:schemeClr val="lt1"/>
          </a:fillRef>
          <a:effectRef idx="0">
            <a:schemeClr val="accent2"/>
          </a:effectRef>
          <a:fontRef idx="minor">
            <a:schemeClr val="dk1"/>
          </a:fontRef>
        </p:style>
        <p:txBody>
          <a:bodyPr>
            <a:spAutoFit/>
          </a:bodyPr>
          <a:lstStyle/>
          <a:p>
            <a:pPr>
              <a:defRPr/>
            </a:pPr>
            <a:r>
              <a:rPr lang="en-GB" sz="1600" b="1" dirty="0"/>
              <a:t>Powerful words </a:t>
            </a:r>
            <a:r>
              <a:rPr lang="en-GB" sz="1600" dirty="0"/>
              <a:t>such as “war”, “huge” and “ruining” emphasise and perhaps exaggerate the seriousness of the </a:t>
            </a:r>
            <a:r>
              <a:rPr lang="en-GB" dirty="0"/>
              <a:t>issue.</a:t>
            </a:r>
          </a:p>
        </p:txBody>
      </p:sp>
      <p:sp>
        <p:nvSpPr>
          <p:cNvPr id="11" name="TextBox 10"/>
          <p:cNvSpPr txBox="1"/>
          <p:nvPr/>
        </p:nvSpPr>
        <p:spPr>
          <a:xfrm>
            <a:off x="1042988" y="4795838"/>
            <a:ext cx="7129462" cy="584775"/>
          </a:xfrm>
          <a:prstGeom prst="rect">
            <a:avLst/>
          </a:prstGeom>
          <a:effectLst>
            <a:outerShdw blurRad="50800" dist="38100" dir="5400000" algn="t" rotWithShape="0">
              <a:prstClr val="black">
                <a:alpha val="40000"/>
              </a:prstClr>
            </a:outerShdw>
          </a:effectLst>
        </p:spPr>
        <p:style>
          <a:lnRef idx="2">
            <a:schemeClr val="accent2"/>
          </a:lnRef>
          <a:fillRef idx="1">
            <a:schemeClr val="lt1"/>
          </a:fillRef>
          <a:effectRef idx="0">
            <a:schemeClr val="accent2"/>
          </a:effectRef>
          <a:fontRef idx="minor">
            <a:schemeClr val="dk1"/>
          </a:fontRef>
        </p:style>
        <p:txBody>
          <a:bodyPr>
            <a:spAutoFit/>
          </a:bodyPr>
          <a:lstStyle/>
          <a:p>
            <a:pPr>
              <a:defRPr/>
            </a:pPr>
            <a:r>
              <a:rPr lang="en-GB" sz="1600" dirty="0"/>
              <a:t>The writer uses a </a:t>
            </a:r>
            <a:r>
              <a:rPr lang="en-GB" sz="1600" b="1" dirty="0"/>
              <a:t>chatty, informal tone</a:t>
            </a:r>
            <a:r>
              <a:rPr lang="en-GB" sz="1600" dirty="0"/>
              <a:t>, using contractions like “I’m” “don’t” and “can’t”.</a:t>
            </a:r>
          </a:p>
        </p:txBody>
      </p:sp>
      <p:sp>
        <p:nvSpPr>
          <p:cNvPr id="13" name="TextBox 12"/>
          <p:cNvSpPr txBox="1"/>
          <p:nvPr/>
        </p:nvSpPr>
        <p:spPr>
          <a:xfrm>
            <a:off x="1042988" y="2636838"/>
            <a:ext cx="7129462" cy="1077218"/>
          </a:xfrm>
          <a:prstGeom prst="rect">
            <a:avLst/>
          </a:prstGeom>
          <a:ln/>
          <a:effectLst>
            <a:outerShdw blurRad="50800" dist="38100" dir="5400000" algn="t" rotWithShape="0">
              <a:prstClr val="black">
                <a:alpha val="40000"/>
              </a:prstClr>
            </a:outerShdw>
          </a:effectLst>
        </p:spPr>
        <p:style>
          <a:lnRef idx="2">
            <a:schemeClr val="accent2"/>
          </a:lnRef>
          <a:fillRef idx="1">
            <a:schemeClr val="lt1"/>
          </a:fillRef>
          <a:effectRef idx="0">
            <a:schemeClr val="accent2"/>
          </a:effectRef>
          <a:fontRef idx="minor">
            <a:schemeClr val="dk1"/>
          </a:fontRef>
        </p:style>
        <p:txBody>
          <a:bodyPr>
            <a:spAutoFit/>
          </a:bodyPr>
          <a:lstStyle/>
          <a:p>
            <a:pPr>
              <a:defRPr/>
            </a:pPr>
            <a:r>
              <a:rPr lang="en-GB" sz="1600" dirty="0"/>
              <a:t>The writer uses </a:t>
            </a:r>
            <a:r>
              <a:rPr lang="en-GB" sz="1600" b="1" dirty="0"/>
              <a:t>dramatic and violent language</a:t>
            </a:r>
            <a:r>
              <a:rPr lang="en-GB" sz="1600" dirty="0"/>
              <a:t> in order to describe the horror of the attack at the end of the extract. Phrases like “chill horror”, “sudden fear” and “thunderous crack” portray the fear and terror experienced by the Indians who are attacked.</a:t>
            </a:r>
          </a:p>
        </p:txBody>
      </p:sp>
      <p:sp>
        <p:nvSpPr>
          <p:cNvPr id="16" name="TextBox 15"/>
          <p:cNvSpPr txBox="1"/>
          <p:nvPr/>
        </p:nvSpPr>
        <p:spPr>
          <a:xfrm>
            <a:off x="1042988" y="5588000"/>
            <a:ext cx="7129462" cy="892552"/>
          </a:xfrm>
          <a:prstGeom prst="rect">
            <a:avLst/>
          </a:prstGeom>
          <a:effectLst>
            <a:outerShdw blurRad="50800" dist="38100" dir="5400000" algn="t" rotWithShape="0">
              <a:prstClr val="black">
                <a:alpha val="40000"/>
              </a:prstClr>
            </a:outerShdw>
          </a:effectLst>
        </p:spPr>
        <p:style>
          <a:lnRef idx="2">
            <a:schemeClr val="accent2"/>
          </a:lnRef>
          <a:fillRef idx="1">
            <a:schemeClr val="lt1"/>
          </a:fillRef>
          <a:effectRef idx="0">
            <a:schemeClr val="accent2"/>
          </a:effectRef>
          <a:fontRef idx="minor">
            <a:schemeClr val="dk1"/>
          </a:fontRef>
        </p:style>
        <p:txBody>
          <a:bodyPr>
            <a:spAutoFit/>
          </a:bodyPr>
          <a:lstStyle/>
          <a:p>
            <a:pPr>
              <a:defRPr/>
            </a:pPr>
            <a:r>
              <a:rPr lang="en-GB" sz="1600" b="1" dirty="0"/>
              <a:t>Language is highly descriptive, </a:t>
            </a:r>
            <a:r>
              <a:rPr lang="en-GB" sz="1600" dirty="0"/>
              <a:t>with adjectives such as “golden” and “spectacular” conveying the writer’s </a:t>
            </a:r>
            <a:r>
              <a:rPr lang="en-GB" dirty="0"/>
              <a:t>appreciation  for his surroundings.  </a:t>
            </a:r>
          </a:p>
        </p:txBody>
      </p:sp>
      <p:pic>
        <p:nvPicPr>
          <p:cNvPr id="5130" name="Picture 5" descr="MC900432584[1]"/>
          <p:cNvPicPr>
            <a:picLocks noChangeAspect="1" noChangeArrowheads="1"/>
          </p:cNvPicPr>
          <p:nvPr/>
        </p:nvPicPr>
        <p:blipFill>
          <a:blip r:embed="rId3" cstate="print"/>
          <a:srcRect/>
          <a:stretch>
            <a:fillRect/>
          </a:stretch>
        </p:blipFill>
        <p:spPr bwMode="auto">
          <a:xfrm rot="-660000">
            <a:off x="7802563" y="5435600"/>
            <a:ext cx="1555750" cy="15557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spect">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1022</TotalTime>
  <Words>1149</Words>
  <Application>Microsoft Office PowerPoint</Application>
  <PresentationFormat>On-screen Show (4:3)</PresentationFormat>
  <Paragraphs>166</Paragraphs>
  <Slides>18</Slides>
  <Notes>4</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18</vt:i4>
      </vt:variant>
    </vt:vector>
  </HeadingPairs>
  <TitlesOfParts>
    <vt:vector size="28" baseType="lpstr">
      <vt:lpstr>Aharoni</vt:lpstr>
      <vt:lpstr>Arial</vt:lpstr>
      <vt:lpstr>Berlin Sans FB</vt:lpstr>
      <vt:lpstr>Calibri</vt:lpstr>
      <vt:lpstr>Candara</vt:lpstr>
      <vt:lpstr>Trebuchet MS</vt:lpstr>
      <vt:lpstr>Verdana</vt:lpstr>
      <vt:lpstr>Wingdings</vt:lpstr>
      <vt:lpstr>Wingdings 2</vt:lpstr>
      <vt:lpstr>Aspect</vt:lpstr>
      <vt:lpstr>IGCSE EXAM REVISION Lesson One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Using PEEL</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IGCSE EXAM REVISION</dc:title>
  <dc:creator>James</dc:creator>
  <cp:lastModifiedBy>James Wilson</cp:lastModifiedBy>
  <cp:revision>57</cp:revision>
  <dcterms:created xsi:type="dcterms:W3CDTF">2014-02-24T14:46:55Z</dcterms:created>
  <dcterms:modified xsi:type="dcterms:W3CDTF">2014-03-06T13:01:06Z</dcterms:modified>
</cp:coreProperties>
</file>